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31"/>
  </p:notesMasterIdLst>
  <p:handoutMasterIdLst>
    <p:handoutMasterId r:id="rId32"/>
  </p:handoutMasterIdLst>
  <p:sldIdLst>
    <p:sldId id="256" r:id="rId2"/>
    <p:sldId id="286" r:id="rId3"/>
    <p:sldId id="287" r:id="rId4"/>
    <p:sldId id="276" r:id="rId5"/>
    <p:sldId id="288" r:id="rId6"/>
    <p:sldId id="289" r:id="rId7"/>
    <p:sldId id="264" r:id="rId8"/>
    <p:sldId id="275" r:id="rId9"/>
    <p:sldId id="271" r:id="rId10"/>
    <p:sldId id="272" r:id="rId11"/>
    <p:sldId id="263" r:id="rId12"/>
    <p:sldId id="279" r:id="rId13"/>
    <p:sldId id="280" r:id="rId14"/>
    <p:sldId id="278" r:id="rId15"/>
    <p:sldId id="265" r:id="rId16"/>
    <p:sldId id="267" r:id="rId17"/>
    <p:sldId id="266" r:id="rId18"/>
    <p:sldId id="282" r:id="rId19"/>
    <p:sldId id="274" r:id="rId20"/>
    <p:sldId id="273" r:id="rId21"/>
    <p:sldId id="268" r:id="rId22"/>
    <p:sldId id="269" r:id="rId23"/>
    <p:sldId id="270" r:id="rId24"/>
    <p:sldId id="262" r:id="rId25"/>
    <p:sldId id="277" r:id="rId26"/>
    <p:sldId id="283" r:id="rId27"/>
    <p:sldId id="284" r:id="rId28"/>
    <p:sldId id="285" r:id="rId29"/>
    <p:sldId id="259" r:id="rId30"/>
  </p:sldIdLst>
  <p:sldSz cx="9144000" cy="6858000" type="screen4x3"/>
  <p:notesSz cx="9928225" cy="679767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303"/>
    <a:srgbClr val="DE0000"/>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9" autoAdjust="0"/>
  </p:normalViewPr>
  <p:slideViewPr>
    <p:cSldViewPr>
      <p:cViewPr varScale="1">
        <p:scale>
          <a:sx n="108" d="100"/>
          <a:sy n="108" d="100"/>
        </p:scale>
        <p:origin x="-1116" y="-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5623697" y="0"/>
            <a:ext cx="4302231" cy="339884"/>
          </a:xfrm>
          <a:prstGeom prst="rect">
            <a:avLst/>
          </a:prstGeom>
        </p:spPr>
        <p:txBody>
          <a:bodyPr vert="horz" lIns="91440" tIns="45720" rIns="91440" bIns="45720" rtlCol="0"/>
          <a:lstStyle>
            <a:lvl1pPr algn="r">
              <a:defRPr sz="1200"/>
            </a:lvl1pPr>
          </a:lstStyle>
          <a:p>
            <a:fld id="{8F9BEECB-0761-44FB-B02C-E7AD2D5481B2}" type="datetimeFigureOut">
              <a:rPr lang="pl-PL" smtClean="0"/>
              <a:pPr/>
              <a:t>2013-11-27</a:t>
            </a:fld>
            <a:endParaRPr lang="pl-PL"/>
          </a:p>
        </p:txBody>
      </p:sp>
      <p:sp>
        <p:nvSpPr>
          <p:cNvPr id="4" name="Symbol zastępczy stopki 3"/>
          <p:cNvSpPr>
            <a:spLocks noGrp="1"/>
          </p:cNvSpPr>
          <p:nvPr>
            <p:ph type="ftr" sz="quarter" idx="2"/>
          </p:nvPr>
        </p:nvSpPr>
        <p:spPr>
          <a:xfrm>
            <a:off x="0" y="6456612"/>
            <a:ext cx="4302231" cy="339884"/>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623697" y="6456612"/>
            <a:ext cx="4302231" cy="339884"/>
          </a:xfrm>
          <a:prstGeom prst="rect">
            <a:avLst/>
          </a:prstGeom>
        </p:spPr>
        <p:txBody>
          <a:bodyPr vert="horz" lIns="91440" tIns="45720" rIns="91440" bIns="45720" rtlCol="0" anchor="b"/>
          <a:lstStyle>
            <a:lvl1pPr algn="r">
              <a:defRPr sz="1200"/>
            </a:lvl1pPr>
          </a:lstStyle>
          <a:p>
            <a:fld id="{908248C0-E184-4A18-A95A-549B01BBB3D5}" type="slidenum">
              <a:rPr lang="pl-PL" smtClean="0"/>
              <a:pPr/>
              <a:t>‹#›</a:t>
            </a:fld>
            <a:endParaRPr lang="pl-PL"/>
          </a:p>
        </p:txBody>
      </p:sp>
    </p:spTree>
    <p:extLst>
      <p:ext uri="{BB962C8B-B14F-4D97-AF65-F5344CB8AC3E}">
        <p14:creationId xmlns:p14="http://schemas.microsoft.com/office/powerpoint/2010/main" val="2097745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2125" cy="339725"/>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5622925" y="0"/>
            <a:ext cx="4303713" cy="339725"/>
          </a:xfrm>
          <a:prstGeom prst="rect">
            <a:avLst/>
          </a:prstGeom>
        </p:spPr>
        <p:txBody>
          <a:bodyPr vert="horz" lIns="91440" tIns="45720" rIns="91440" bIns="45720" rtlCol="0"/>
          <a:lstStyle>
            <a:lvl1pPr algn="r">
              <a:defRPr sz="1200"/>
            </a:lvl1pPr>
          </a:lstStyle>
          <a:p>
            <a:fld id="{300A2302-31A5-4AA2-B9DF-C1AF7094270F}" type="datetimeFigureOut">
              <a:rPr lang="pl-PL" smtClean="0"/>
              <a:pPr/>
              <a:t>2013-11-27</a:t>
            </a:fld>
            <a:endParaRPr lang="pl-PL"/>
          </a:p>
        </p:txBody>
      </p:sp>
      <p:sp>
        <p:nvSpPr>
          <p:cNvPr id="4" name="Symbol zastępczy obrazu slajdu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92188" y="3228975"/>
            <a:ext cx="7943850" cy="305911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6456363"/>
            <a:ext cx="4302125" cy="33972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622925" y="6456363"/>
            <a:ext cx="4303713" cy="339725"/>
          </a:xfrm>
          <a:prstGeom prst="rect">
            <a:avLst/>
          </a:prstGeom>
        </p:spPr>
        <p:txBody>
          <a:bodyPr vert="horz" lIns="91440" tIns="45720" rIns="91440" bIns="45720" rtlCol="0" anchor="b"/>
          <a:lstStyle>
            <a:lvl1pPr algn="r">
              <a:defRPr sz="1200"/>
            </a:lvl1pPr>
          </a:lstStyle>
          <a:p>
            <a:fld id="{62B11BF8-74FB-4B03-A3BF-95B5B07C8E54}" type="slidenum">
              <a:rPr lang="pl-PL" smtClean="0"/>
              <a:pPr/>
              <a:t>‹#›</a:t>
            </a:fld>
            <a:endParaRPr lang="pl-PL"/>
          </a:p>
        </p:txBody>
      </p:sp>
    </p:spTree>
    <p:extLst>
      <p:ext uri="{BB962C8B-B14F-4D97-AF65-F5344CB8AC3E}">
        <p14:creationId xmlns:p14="http://schemas.microsoft.com/office/powerpoint/2010/main" val="391197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62B11BF8-74FB-4B03-A3BF-95B5B07C8E54}" type="slidenum">
              <a:rPr lang="pl-PL" smtClean="0"/>
              <a:pPr/>
              <a:t>19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pPr>
              <a:defRPr/>
            </a:pPr>
            <a:endParaRPr lang="en-US"/>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a:defRPr/>
            </a:pPr>
            <a:fld id="{EC185DE1-841F-422F-84CA-BB3259BAB234}"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a:defRPr/>
            </a:pPr>
            <a:endParaRPr lang="en-US"/>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a:defRPr/>
            </a:pPr>
            <a:fld id="{1F722429-A9B2-49A9-ACC5-E74D7F7EE5B4}"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a:defRPr/>
            </a:pPr>
            <a:endParaRPr lang="en-US"/>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a:defRPr/>
            </a:pPr>
            <a:fld id="{C7A2B559-DB94-4391-93CE-A141477CCF96}"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3" name="Symbol zastępczy daty 2"/>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4" name="Symbol zastępczy stopki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Symbol zastępczy numeru slajdu 4"/>
          <p:cNvSpPr>
            <a:spLocks noGrp="1"/>
          </p:cNvSpPr>
          <p:nvPr>
            <p:ph type="sldNum" sz="quarter" idx="12"/>
          </p:nvPr>
        </p:nvSpPr>
        <p:spPr>
          <a:xfrm>
            <a:off x="6553200" y="6245225"/>
            <a:ext cx="2133600" cy="476250"/>
          </a:xfrm>
          <a:prstGeom prst="rect">
            <a:avLst/>
          </a:prstGeom>
        </p:spPr>
        <p:txBody>
          <a:bodyPr/>
          <a:lstStyle>
            <a:lvl1pPr>
              <a:defRPr/>
            </a:lvl1pPr>
          </a:lstStyle>
          <a:p>
            <a:fld id="{49B17975-FECB-4820-B72C-F1ECE020F40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a:defRPr/>
            </a:pPr>
            <a:endParaRPr lang="en-US"/>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a:defRPr/>
            </a:pPr>
            <a:fld id="{69877039-C93A-45A4-A9A7-446415FB431F}"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pPr>
              <a:defRPr/>
            </a:pPr>
            <a:endParaRPr lang="en-US"/>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a:defRPr/>
            </a:pPr>
            <a:fld id="{CE05CF41-046B-48B3-A6F8-92855D62B7D5}"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pPr>
              <a:defRPr/>
            </a:pPr>
            <a:endParaRPr lang="en-US"/>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pPr>
              <a:defRPr/>
            </a:pPr>
            <a:fld id="{8B05793A-CC4F-461B-B4DB-1EEC37E0C70A}"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pPr>
              <a:defRPr/>
            </a:pPr>
            <a:endParaRPr lang="en-US"/>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pPr>
              <a:defRPr/>
            </a:pPr>
            <a:fld id="{F757708B-7C55-467C-9F41-7C70B6085F65}"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pPr>
              <a:defRPr/>
            </a:pPr>
            <a:endParaRPr lang="en-US"/>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pPr>
              <a:defRPr/>
            </a:pPr>
            <a:fld id="{C0FBE02F-0381-4291-87EC-B48D2370704E}"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endParaRPr lang="en-US"/>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pPr>
              <a:defRPr/>
            </a:pPr>
            <a:fld id="{5EF88319-6C96-4766-B4C6-FDB724E66C1E}"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pPr>
              <a:defRPr/>
            </a:pPr>
            <a:endParaRPr lang="en-US"/>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pPr>
              <a:defRPr/>
            </a:pPr>
            <a:fld id="{D20EB92E-D30F-4683-AB08-D966B07097F3}"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pPr>
              <a:defRPr/>
            </a:pPr>
            <a:endParaRPr lang="en-US"/>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pPr>
              <a:defRPr/>
            </a:pPr>
            <a:fld id="{2A322278-A7A5-4024-91B8-E456170996FB}" type="slidenum">
              <a:rPr lang="en-US" smtClean="0"/>
              <a:pPr>
                <a:defRPr/>
              </a:pPr>
              <a:t>‹#›</a:t>
            </a:fld>
            <a:endParaRPr lang="en-US"/>
          </a:p>
        </p:txBody>
      </p:sp>
    </p:spTree>
  </p:cSld>
  <p:clrMapOvr>
    <a:masterClrMapping/>
  </p:clrMapOvr>
  <p:transition>
    <p:randomBa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3A57E57-78D0-4D44-B09F-C4D78BFFEE2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Lst>
  <p:transition>
    <p:randomBar/>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gif"/><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http://www.lsa.umich.edu/UMICH/astro/Home/Research/Star%20&amp;%20Planet%20Formation/young-star-disk-rings-lg.jpg"/>
          <p:cNvPicPr>
            <a:picLocks noChangeAspect="1" noChangeArrowheads="1"/>
          </p:cNvPicPr>
          <p:nvPr/>
        </p:nvPicPr>
        <p:blipFill>
          <a:blip r:embed="rId2" cstate="print"/>
          <a:srcRect/>
          <a:stretch>
            <a:fillRect/>
          </a:stretch>
        </p:blipFill>
        <p:spPr bwMode="auto">
          <a:xfrm>
            <a:off x="-46855" y="1"/>
            <a:ext cx="9190855" cy="7659046"/>
          </a:xfrm>
          <a:prstGeom prst="rect">
            <a:avLst/>
          </a:prstGeom>
          <a:noFill/>
        </p:spPr>
      </p:pic>
      <p:sp>
        <p:nvSpPr>
          <p:cNvPr id="2" name="Tytuł 1"/>
          <p:cNvSpPr>
            <a:spLocks noGrp="1"/>
          </p:cNvSpPr>
          <p:nvPr>
            <p:ph type="ctrTitle"/>
          </p:nvPr>
        </p:nvSpPr>
        <p:spPr>
          <a:xfrm>
            <a:off x="0" y="764704"/>
            <a:ext cx="9255578" cy="2019300"/>
          </a:xfrm>
          <a:noFill/>
          <a:ln w="6350">
            <a:noFill/>
          </a:ln>
          <a:effectLst>
            <a:outerShdw sx="1000" sy="1000" algn="ctr" rotWithShape="0">
              <a:schemeClr val="bg1"/>
            </a:outerShdw>
          </a:effectLst>
          <a:scene3d>
            <a:camera prst="perspectiveRelaxedModerately"/>
            <a:lightRig rig="threePt" dir="t"/>
          </a:scene3d>
        </p:spPr>
        <p:txBody>
          <a:bodyPr>
            <a:noAutofit/>
          </a:bodyPr>
          <a:lstStyle/>
          <a:p>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An </a:t>
            </a:r>
            <a:r>
              <a:rPr lang="pl-PL" sz="4800" dirty="0" err="1"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introduction</a:t>
            </a: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
            </a:r>
            <a:b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b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to </a:t>
            </a:r>
            <a:r>
              <a:rPr lang="pl-PL" sz="4800" dirty="0" err="1"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the</a:t>
            </a: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 </a:t>
            </a:r>
            <a:r>
              <a:rPr lang="pl-PL" sz="4800" dirty="0" err="1"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classification</a:t>
            </a: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 </a:t>
            </a:r>
            <a:r>
              <a:rPr lang="pl-PL" sz="4800" dirty="0" err="1"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composition</a:t>
            </a: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 and </a:t>
            </a:r>
            <a:r>
              <a:rPr lang="pl-PL" sz="4800" dirty="0" err="1"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origin</a:t>
            </a: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
            </a:r>
            <a:b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br>
            <a:r>
              <a:rPr lang="pl-PL" sz="4800" dirty="0"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of </a:t>
            </a:r>
            <a:r>
              <a:rPr lang="pl-PL" sz="4800" dirty="0" err="1" smtClean="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rPr>
              <a:t>meteorites</a:t>
            </a:r>
            <a:endParaRPr lang="pl-PL" sz="4800" dirty="0">
              <a:ln w="6350">
                <a:solidFill>
                  <a:schemeClr val="tx1"/>
                </a:solidFill>
              </a:ln>
              <a:solidFill>
                <a:schemeClr val="accent2">
                  <a:lumMod val="50000"/>
                </a:schemeClr>
              </a:solidFill>
              <a:effectLst>
                <a:outerShdw dist="38100" dir="2700000" algn="tl">
                  <a:srgbClr val="000000">
                    <a:alpha val="43137"/>
                  </a:srgbClr>
                </a:outerShdw>
              </a:effectLst>
              <a:latin typeface="Arial Black" pitchFamily="34" charset="0"/>
            </a:endParaRPr>
          </a:p>
        </p:txBody>
      </p:sp>
      <p:sp>
        <p:nvSpPr>
          <p:cNvPr id="3" name="Podtytuł 2"/>
          <p:cNvSpPr>
            <a:spLocks noGrp="1"/>
          </p:cNvSpPr>
          <p:nvPr>
            <p:ph type="subTitle" idx="1"/>
          </p:nvPr>
        </p:nvSpPr>
        <p:spPr>
          <a:xfrm>
            <a:off x="179512" y="3429000"/>
            <a:ext cx="8640960" cy="2040632"/>
          </a:xfrm>
          <a:scene3d>
            <a:camera prst="perspectiveRelaxedModerately"/>
            <a:lightRig rig="threePt" dir="t"/>
          </a:scene3d>
        </p:spPr>
        <p:txBody>
          <a:bodyPr>
            <a:normAutofit fontScale="25000" lnSpcReduction="20000"/>
          </a:bodyPr>
          <a:lstStyle/>
          <a:p>
            <a:r>
              <a:rPr lang="pl-PL" sz="12800" dirty="0" smtClean="0">
                <a:ln w="3175">
                  <a:solidFill>
                    <a:schemeClr val="tx1"/>
                  </a:solidFill>
                </a:ln>
                <a:solidFill>
                  <a:srgbClr val="002060"/>
                </a:solidFill>
                <a:latin typeface="Arial Black" pitchFamily="34" charset="0"/>
              </a:rPr>
              <a:t>Tadeusz A. Przylibski</a:t>
            </a:r>
            <a:r>
              <a:rPr lang="pl-PL" sz="12800" baseline="30000" dirty="0" smtClean="0">
                <a:ln w="3175">
                  <a:solidFill>
                    <a:schemeClr val="tx1"/>
                  </a:solidFill>
                </a:ln>
                <a:solidFill>
                  <a:srgbClr val="002060"/>
                </a:solidFill>
                <a:latin typeface="Arial Black" pitchFamily="34" charset="0"/>
              </a:rPr>
              <a:t>1</a:t>
            </a:r>
          </a:p>
          <a:p>
            <a:r>
              <a:rPr lang="pl-PL" sz="12800" dirty="0" smtClean="0">
                <a:ln w="3175">
                  <a:solidFill>
                    <a:schemeClr val="tx1"/>
                  </a:solidFill>
                </a:ln>
                <a:solidFill>
                  <a:srgbClr val="002060"/>
                </a:solidFill>
                <a:latin typeface="Arial Black" pitchFamily="34" charset="0"/>
              </a:rPr>
              <a:t>Andrzej S. Pilski</a:t>
            </a:r>
            <a:r>
              <a:rPr lang="pl-PL" sz="12800" baseline="30000" dirty="0" smtClean="0">
                <a:ln w="3175">
                  <a:solidFill>
                    <a:schemeClr val="tx1"/>
                  </a:solidFill>
                </a:ln>
                <a:solidFill>
                  <a:srgbClr val="002060"/>
                </a:solidFill>
                <a:latin typeface="Arial Black" pitchFamily="34" charset="0"/>
              </a:rPr>
              <a:t>2</a:t>
            </a:r>
          </a:p>
          <a:p>
            <a:endParaRPr lang="pl-PL" sz="9600" dirty="0" smtClean="0">
              <a:ln w="3175">
                <a:solidFill>
                  <a:schemeClr val="tx1"/>
                </a:solidFill>
              </a:ln>
              <a:latin typeface="Arial Black" pitchFamily="34" charset="0"/>
            </a:endParaRPr>
          </a:p>
          <a:p>
            <a:endParaRPr lang="pl-PL" sz="9600" dirty="0" smtClean="0">
              <a:ln w="3175">
                <a:solidFill>
                  <a:schemeClr val="tx1"/>
                </a:solidFill>
              </a:ln>
            </a:endParaRPr>
          </a:p>
          <a:p>
            <a:r>
              <a:rPr lang="pl-PL" sz="9600" baseline="30000" dirty="0" smtClean="0">
                <a:ln w="3175">
                  <a:solidFill>
                    <a:schemeClr val="tx1"/>
                  </a:solidFill>
                </a:ln>
                <a:solidFill>
                  <a:srgbClr val="002060"/>
                </a:solidFill>
                <a:latin typeface="Arial Black" pitchFamily="34" charset="0"/>
              </a:rPr>
              <a:t>1</a:t>
            </a:r>
            <a:r>
              <a:rPr lang="pl-PL" sz="9600" dirty="0" smtClean="0">
                <a:ln w="3175">
                  <a:solidFill>
                    <a:schemeClr val="tx1"/>
                  </a:solidFill>
                </a:ln>
                <a:solidFill>
                  <a:srgbClr val="002060"/>
                </a:solidFill>
                <a:latin typeface="Arial Black" pitchFamily="34" charset="0"/>
              </a:rPr>
              <a:t> - Wrocław </a:t>
            </a:r>
            <a:r>
              <a:rPr lang="pl-PL" sz="9600" dirty="0" err="1" smtClean="0">
                <a:ln w="3175">
                  <a:solidFill>
                    <a:schemeClr val="tx1"/>
                  </a:solidFill>
                </a:ln>
                <a:solidFill>
                  <a:srgbClr val="002060"/>
                </a:solidFill>
                <a:latin typeface="Arial Black" pitchFamily="34" charset="0"/>
              </a:rPr>
              <a:t>University</a:t>
            </a:r>
            <a:r>
              <a:rPr lang="pl-PL" sz="9600" dirty="0" smtClean="0">
                <a:ln w="3175">
                  <a:solidFill>
                    <a:schemeClr val="tx1"/>
                  </a:solidFill>
                </a:ln>
                <a:solidFill>
                  <a:srgbClr val="002060"/>
                </a:solidFill>
                <a:latin typeface="Arial Black" pitchFamily="34" charset="0"/>
              </a:rPr>
              <a:t> of Technology;  </a:t>
            </a:r>
            <a:r>
              <a:rPr lang="pl-PL" sz="9600" dirty="0" err="1" smtClean="0">
                <a:ln w="3175">
                  <a:solidFill>
                    <a:schemeClr val="tx1"/>
                  </a:solidFill>
                </a:ln>
                <a:solidFill>
                  <a:srgbClr val="002060"/>
                </a:solidFill>
                <a:latin typeface="Arial Black" pitchFamily="34" charset="0"/>
              </a:rPr>
              <a:t>Faculty</a:t>
            </a:r>
            <a:r>
              <a:rPr lang="pl-PL" sz="9600" dirty="0" smtClean="0">
                <a:ln w="3175">
                  <a:solidFill>
                    <a:schemeClr val="tx1"/>
                  </a:solidFill>
                </a:ln>
                <a:solidFill>
                  <a:srgbClr val="002060"/>
                </a:solidFill>
                <a:latin typeface="Arial Black" pitchFamily="34" charset="0"/>
              </a:rPr>
              <a:t> of </a:t>
            </a:r>
            <a:r>
              <a:rPr lang="pl-PL" sz="9600" dirty="0" err="1" smtClean="0">
                <a:ln w="3175">
                  <a:solidFill>
                    <a:schemeClr val="tx1"/>
                  </a:solidFill>
                </a:ln>
                <a:solidFill>
                  <a:srgbClr val="002060"/>
                </a:solidFill>
                <a:latin typeface="Arial Black" pitchFamily="34" charset="0"/>
              </a:rPr>
              <a:t>Geoengineering</a:t>
            </a:r>
            <a:r>
              <a:rPr lang="pl-PL" sz="9600" dirty="0" smtClean="0">
                <a:ln w="3175">
                  <a:solidFill>
                    <a:schemeClr val="tx1"/>
                  </a:solidFill>
                </a:ln>
                <a:solidFill>
                  <a:srgbClr val="002060"/>
                </a:solidFill>
                <a:latin typeface="Arial Black" pitchFamily="34" charset="0"/>
              </a:rPr>
              <a:t>, Mining and </a:t>
            </a:r>
            <a:r>
              <a:rPr lang="pl-PL" sz="9600" dirty="0" err="1" smtClean="0">
                <a:ln w="3175">
                  <a:solidFill>
                    <a:schemeClr val="tx1"/>
                  </a:solidFill>
                </a:ln>
                <a:solidFill>
                  <a:srgbClr val="002060"/>
                </a:solidFill>
                <a:latin typeface="Arial Black" pitchFamily="34" charset="0"/>
              </a:rPr>
              <a:t>Geology</a:t>
            </a:r>
            <a:endParaRPr lang="pl-PL" sz="9600" dirty="0" smtClean="0">
              <a:ln w="3175">
                <a:solidFill>
                  <a:schemeClr val="tx1"/>
                </a:solidFill>
              </a:ln>
              <a:solidFill>
                <a:srgbClr val="002060"/>
              </a:solidFill>
              <a:latin typeface="Arial Black" pitchFamily="34" charset="0"/>
            </a:endParaRPr>
          </a:p>
          <a:p>
            <a:r>
              <a:rPr lang="pl-PL" sz="9600" dirty="0" err="1" smtClean="0">
                <a:ln w="3175">
                  <a:solidFill>
                    <a:schemeClr val="tx1"/>
                  </a:solidFill>
                </a:ln>
                <a:solidFill>
                  <a:srgbClr val="002060"/>
                </a:solidFill>
                <a:latin typeface="Arial Black" pitchFamily="34" charset="0"/>
              </a:rPr>
              <a:t>Institute</a:t>
            </a:r>
            <a:r>
              <a:rPr lang="pl-PL" sz="9600" dirty="0" smtClean="0">
                <a:ln w="3175">
                  <a:solidFill>
                    <a:schemeClr val="tx1"/>
                  </a:solidFill>
                </a:ln>
                <a:solidFill>
                  <a:srgbClr val="002060"/>
                </a:solidFill>
                <a:latin typeface="Arial Black" pitchFamily="34" charset="0"/>
              </a:rPr>
              <a:t> of Mining Engineering</a:t>
            </a:r>
          </a:p>
          <a:p>
            <a:pPr algn="r"/>
            <a:endParaRPr lang="pl-PL" sz="8000" dirty="0" smtClean="0">
              <a:ln w="3175">
                <a:solidFill>
                  <a:schemeClr val="tx1"/>
                </a:solidFill>
              </a:ln>
              <a:solidFill>
                <a:srgbClr val="002060"/>
              </a:solidFill>
              <a:latin typeface="Arial Black" pitchFamily="34" charset="0"/>
            </a:endParaRPr>
          </a:p>
          <a:p>
            <a:pPr algn="r"/>
            <a:r>
              <a:rPr lang="pl-PL" sz="9600" dirty="0" smtClean="0">
                <a:ln w="3175">
                  <a:solidFill>
                    <a:schemeClr val="tx1"/>
                  </a:solidFill>
                </a:ln>
                <a:solidFill>
                  <a:srgbClr val="002060"/>
                </a:solidFill>
                <a:latin typeface="Arial Black" pitchFamily="34" charset="0"/>
              </a:rPr>
              <a:t>  </a:t>
            </a:r>
            <a:r>
              <a:rPr lang="pl-PL" sz="9600" baseline="30000" dirty="0" smtClean="0">
                <a:ln w="3175">
                  <a:solidFill>
                    <a:schemeClr val="tx1"/>
                  </a:solidFill>
                </a:ln>
                <a:solidFill>
                  <a:srgbClr val="002060"/>
                </a:solidFill>
                <a:latin typeface="Arial Black" pitchFamily="34" charset="0"/>
              </a:rPr>
              <a:t> 2</a:t>
            </a:r>
            <a:r>
              <a:rPr lang="pl-PL" sz="9600" dirty="0" smtClean="0">
                <a:ln w="3175">
                  <a:solidFill>
                    <a:schemeClr val="tx1"/>
                  </a:solidFill>
                </a:ln>
                <a:solidFill>
                  <a:srgbClr val="002060"/>
                </a:solidFill>
                <a:latin typeface="Arial Black" pitchFamily="34" charset="0"/>
              </a:rPr>
              <a:t> – Nicolaus </a:t>
            </a:r>
            <a:r>
              <a:rPr lang="pl-PL" sz="9600" dirty="0" err="1" smtClean="0">
                <a:ln w="3175">
                  <a:solidFill>
                    <a:schemeClr val="tx1"/>
                  </a:solidFill>
                </a:ln>
                <a:solidFill>
                  <a:srgbClr val="002060"/>
                </a:solidFill>
                <a:latin typeface="Arial Black" pitchFamily="34" charset="0"/>
              </a:rPr>
              <a:t>Copernicus</a:t>
            </a:r>
            <a:r>
              <a:rPr lang="pl-PL" sz="9600" dirty="0" smtClean="0">
                <a:ln w="3175">
                  <a:solidFill>
                    <a:schemeClr val="tx1"/>
                  </a:solidFill>
                </a:ln>
                <a:solidFill>
                  <a:srgbClr val="002060"/>
                </a:solidFill>
                <a:latin typeface="Arial Black" pitchFamily="34" charset="0"/>
              </a:rPr>
              <a:t> </a:t>
            </a:r>
            <a:r>
              <a:rPr lang="pl-PL" sz="9600" dirty="0" err="1" smtClean="0">
                <a:ln w="3175">
                  <a:solidFill>
                    <a:schemeClr val="tx1"/>
                  </a:solidFill>
                </a:ln>
                <a:solidFill>
                  <a:srgbClr val="002060"/>
                </a:solidFill>
                <a:latin typeface="Arial Black" pitchFamily="34" charset="0"/>
              </a:rPr>
              <a:t>Museum</a:t>
            </a:r>
            <a:r>
              <a:rPr lang="pl-PL" sz="9600" dirty="0" smtClean="0">
                <a:ln w="3175">
                  <a:solidFill>
                    <a:schemeClr val="tx1"/>
                  </a:solidFill>
                </a:ln>
                <a:solidFill>
                  <a:srgbClr val="002060"/>
                </a:solidFill>
                <a:latin typeface="Arial Black" pitchFamily="34" charset="0"/>
              </a:rPr>
              <a:t> </a:t>
            </a:r>
            <a:r>
              <a:rPr lang="pl-PL" sz="9600" dirty="0" err="1" smtClean="0">
                <a:ln w="3175">
                  <a:solidFill>
                    <a:schemeClr val="tx1"/>
                  </a:solidFill>
                </a:ln>
                <a:solidFill>
                  <a:srgbClr val="002060"/>
                </a:solidFill>
                <a:latin typeface="Arial Black" pitchFamily="34" charset="0"/>
              </a:rPr>
              <a:t>in</a:t>
            </a:r>
            <a:r>
              <a:rPr lang="pl-PL" sz="9600" dirty="0" smtClean="0">
                <a:ln w="3175">
                  <a:solidFill>
                    <a:schemeClr val="tx1"/>
                  </a:solidFill>
                </a:ln>
                <a:solidFill>
                  <a:srgbClr val="002060"/>
                </a:solidFill>
                <a:latin typeface="Arial Black" pitchFamily="34" charset="0"/>
              </a:rPr>
              <a:t> Frombork</a:t>
            </a:r>
            <a:r>
              <a:rPr lang="pl-PL" sz="9600" dirty="0" smtClean="0">
                <a:ln w="3175">
                  <a:solidFill>
                    <a:schemeClr val="tx1"/>
                  </a:solidFill>
                </a:ln>
                <a:solidFill>
                  <a:schemeClr val="tx1"/>
                </a:solidFill>
              </a:rPr>
              <a:t>	</a:t>
            </a:r>
            <a:r>
              <a:rPr lang="pl-PL" sz="1400" dirty="0" smtClean="0">
                <a:ln w="3175">
                  <a:solidFill>
                    <a:schemeClr val="tx1"/>
                  </a:solidFill>
                </a:ln>
              </a:rPr>
              <a:t>		</a:t>
            </a:r>
            <a:r>
              <a:rPr lang="pl-PL" sz="1400" dirty="0" smtClean="0"/>
              <a:t>		</a:t>
            </a:r>
          </a:p>
        </p:txBody>
      </p:sp>
    </p:spTree>
    <p:extLst>
      <p:ext uri="{BB962C8B-B14F-4D97-AF65-F5344CB8AC3E}">
        <p14:creationId xmlns:p14="http://schemas.microsoft.com/office/powerpoint/2010/main" val="144159800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7"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7"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psrd.hawaii.edu/WebImg/Seymchan-pallasite-hires.jpg"/>
          <p:cNvPicPr>
            <a:picLocks noChangeAspect="1" noChangeArrowheads="1"/>
          </p:cNvPicPr>
          <p:nvPr/>
        </p:nvPicPr>
        <p:blipFill>
          <a:blip r:embed="rId2" cstate="print"/>
          <a:srcRect/>
          <a:stretch>
            <a:fillRect/>
          </a:stretch>
        </p:blipFill>
        <p:spPr bwMode="auto">
          <a:xfrm>
            <a:off x="0" y="548640"/>
            <a:ext cx="9144000" cy="6309360"/>
          </a:xfrm>
          <a:prstGeom prst="rect">
            <a:avLst/>
          </a:prstGeom>
          <a:noFill/>
        </p:spPr>
      </p:pic>
      <p:sp>
        <p:nvSpPr>
          <p:cNvPr id="3" name="pole tekstowe 2"/>
          <p:cNvSpPr txBox="1"/>
          <p:nvPr/>
        </p:nvSpPr>
        <p:spPr>
          <a:xfrm>
            <a:off x="251520" y="0"/>
            <a:ext cx="8640960" cy="584775"/>
          </a:xfrm>
          <a:prstGeom prst="rect">
            <a:avLst/>
          </a:prstGeom>
          <a:noFill/>
        </p:spPr>
        <p:txBody>
          <a:bodyPr wrap="square" rtlCol="0">
            <a:spAutoFit/>
          </a:bodyPr>
          <a:lstStyle/>
          <a:p>
            <a:pPr algn="ctr"/>
            <a:r>
              <a:rPr lang="pl-PL" sz="3200" dirty="0" err="1" smtClean="0">
                <a:latin typeface="Arial Black" pitchFamily="34" charset="0"/>
              </a:rPr>
              <a:t>STONY-IRON</a:t>
            </a:r>
            <a:r>
              <a:rPr lang="pl-PL" sz="3200" dirty="0" smtClean="0">
                <a:latin typeface="Arial Black" pitchFamily="34" charset="0"/>
              </a:rPr>
              <a:t>  METEORITES</a:t>
            </a:r>
            <a:endParaRPr lang="pl-PL" sz="3200" dirty="0">
              <a:latin typeface="Arial Black" pitchFamily="34" charset="0"/>
            </a:endParaRPr>
          </a:p>
        </p:txBody>
      </p:sp>
      <p:pic>
        <p:nvPicPr>
          <p:cNvPr id="28676" name="Picture 4" descr="http://www.spacegems.org/Imilac-Pallasites/Imilac-Pallasite-2.jpg"/>
          <p:cNvPicPr>
            <a:picLocks noChangeAspect="1" noChangeArrowheads="1"/>
          </p:cNvPicPr>
          <p:nvPr/>
        </p:nvPicPr>
        <p:blipFill>
          <a:blip r:embed="rId3" cstate="print"/>
          <a:srcRect/>
          <a:stretch>
            <a:fillRect/>
          </a:stretch>
        </p:blipFill>
        <p:spPr bwMode="auto">
          <a:xfrm>
            <a:off x="6444208" y="4615991"/>
            <a:ext cx="2699792" cy="2024844"/>
          </a:xfrm>
          <a:prstGeom prst="rect">
            <a:avLst/>
          </a:prstGeom>
          <a:noFill/>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linds(horizontal)">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blinds(horizontal)">
                                      <p:cBhvr>
                                        <p:cTn id="12" dur="500"/>
                                        <p:tgtEl>
                                          <p:spTgt spid="286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he image “file:///D:/ARTYKULY/PUBLISHED/Zaklodzie/Zach%F3d/Figures/Fig14.jpg” cannot be displayed, because it contains errors."/>
          <p:cNvPicPr>
            <a:picLocks noChangeAspect="1" noChangeArrowheads="1"/>
          </p:cNvPicPr>
          <p:nvPr/>
        </p:nvPicPr>
        <p:blipFill>
          <a:blip r:embed="rId2" cstate="print"/>
          <a:srcRect/>
          <a:stretch>
            <a:fillRect/>
          </a:stretch>
        </p:blipFill>
        <p:spPr bwMode="auto">
          <a:xfrm>
            <a:off x="0" y="1367816"/>
            <a:ext cx="9144000" cy="5025258"/>
          </a:xfrm>
          <a:prstGeom prst="rect">
            <a:avLst/>
          </a:prstGeom>
          <a:noFill/>
        </p:spPr>
      </p:pic>
      <p:sp>
        <p:nvSpPr>
          <p:cNvPr id="3" name="Text Box 2"/>
          <p:cNvSpPr txBox="1">
            <a:spLocks noChangeArrowheads="1"/>
          </p:cNvSpPr>
          <p:nvPr/>
        </p:nvSpPr>
        <p:spPr bwMode="auto">
          <a:xfrm>
            <a:off x="304800" y="304800"/>
            <a:ext cx="8534400" cy="823913"/>
          </a:xfrm>
          <a:prstGeom prst="rect">
            <a:avLst/>
          </a:prstGeom>
          <a:solidFill>
            <a:srgbClr val="D5DDCB"/>
          </a:solidFill>
          <a:ln w="9525">
            <a:noFill/>
            <a:miter lim="800000"/>
            <a:headEnd/>
            <a:tailEnd/>
          </a:ln>
          <a:effectLst/>
        </p:spPr>
        <p:txBody>
          <a:bodyPr>
            <a:spAutoFit/>
          </a:bodyPr>
          <a:lstStyle/>
          <a:p>
            <a:pPr algn="ctr"/>
            <a:r>
              <a:rPr lang="pl-PL" sz="4800" dirty="0" smtClean="0">
                <a:solidFill>
                  <a:srgbClr val="FF0000"/>
                </a:solidFill>
                <a:latin typeface="Arial Black" pitchFamily="34" charset="0"/>
                <a:cs typeface="Aharoni" pitchFamily="2" charset="-79"/>
              </a:rPr>
              <a:t>CLASSIFICATION</a:t>
            </a:r>
            <a:endParaRPr lang="pl-PL" sz="4800" dirty="0">
              <a:solidFill>
                <a:srgbClr val="FF0000"/>
              </a:solidFill>
              <a:latin typeface="Arial Black" pitchFamily="34" charset="0"/>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Referaty\KRAJOWE\VKonferencjaMeteorytowaWROCLAW\ChondrytyISHOCKklasyfik.jpg"/>
          <p:cNvPicPr>
            <a:picLocks noChangeAspect="1" noChangeArrowheads="1"/>
          </p:cNvPicPr>
          <p:nvPr/>
        </p:nvPicPr>
        <p:blipFill>
          <a:blip r:embed="rId2" cstate="print"/>
          <a:srcRect/>
          <a:stretch>
            <a:fillRect/>
          </a:stretch>
        </p:blipFill>
        <p:spPr bwMode="auto">
          <a:xfrm>
            <a:off x="-324544" y="836711"/>
            <a:ext cx="9793088" cy="5649570"/>
          </a:xfrm>
          <a:prstGeom prst="rect">
            <a:avLst/>
          </a:prstGeom>
          <a:noFill/>
        </p:spPr>
      </p:pic>
      <p:sp>
        <p:nvSpPr>
          <p:cNvPr id="3" name="Text Box 2"/>
          <p:cNvSpPr txBox="1">
            <a:spLocks noChangeArrowheads="1"/>
          </p:cNvSpPr>
          <p:nvPr/>
        </p:nvSpPr>
        <p:spPr bwMode="auto">
          <a:xfrm>
            <a:off x="251520" y="188641"/>
            <a:ext cx="8640960" cy="830997"/>
          </a:xfrm>
          <a:prstGeom prst="rect">
            <a:avLst/>
          </a:prstGeom>
          <a:solidFill>
            <a:srgbClr val="D5DDCB"/>
          </a:solidFill>
          <a:ln w="9525">
            <a:noFill/>
            <a:miter lim="800000"/>
            <a:headEnd/>
            <a:tailEnd/>
          </a:ln>
          <a:effectLst/>
        </p:spPr>
        <p:txBody>
          <a:bodyPr wrap="square">
            <a:spAutoFit/>
          </a:bodyPr>
          <a:lstStyle/>
          <a:p>
            <a:pPr algn="ctr"/>
            <a:r>
              <a:rPr lang="pl-PL" sz="4800" dirty="0" smtClean="0">
                <a:solidFill>
                  <a:srgbClr val="C00000"/>
                </a:solidFill>
                <a:latin typeface="Arial Black" pitchFamily="34" charset="0"/>
                <a:cs typeface="Aharoni" pitchFamily="2" charset="-79"/>
              </a:rPr>
              <a:t>SHOCK STAGES</a:t>
            </a:r>
            <a:endParaRPr lang="pl-PL" sz="4800" dirty="0">
              <a:solidFill>
                <a:srgbClr val="C00000"/>
              </a:solidFill>
              <a:latin typeface="Arial Black" pitchFamily="34" charset="0"/>
              <a:cs typeface="Aharoni" pitchFamily="2" charset="-79"/>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51520" y="1412776"/>
            <a:ext cx="8892480" cy="4680520"/>
          </a:xfrm>
          <a:prstGeom prst="rect">
            <a:avLst/>
          </a:prstGeom>
          <a:noFill/>
          <a:ln w="9525">
            <a:noFill/>
            <a:miter lim="800000"/>
            <a:headEnd/>
            <a:tailEnd/>
          </a:ln>
          <a:effectLst/>
        </p:spPr>
        <p:txBody>
          <a:bodyPr wrap="square">
            <a:spAutoFit/>
          </a:bodyPr>
          <a:lstStyle/>
          <a:p>
            <a:pPr>
              <a:spcBef>
                <a:spcPct val="50000"/>
              </a:spcBef>
            </a:pPr>
            <a:r>
              <a:rPr lang="pl-PL" sz="1800" dirty="0" smtClean="0">
                <a:latin typeface="Times New Roman" pitchFamily="18" charset="0"/>
              </a:rPr>
              <a:t>W0</a:t>
            </a:r>
            <a:r>
              <a:rPr lang="pl-PL" sz="1800" dirty="0">
                <a:latin typeface="Times New Roman" pitchFamily="18" charset="0"/>
              </a:rPr>
              <a:t>: </a:t>
            </a:r>
            <a:r>
              <a:rPr lang="pl-PL" sz="1800" dirty="0" smtClean="0">
                <a:latin typeface="Times New Roman" pitchFamily="18" charset="0"/>
              </a:rPr>
              <a:t>no </a:t>
            </a:r>
            <a:r>
              <a:rPr lang="pl-PL" sz="1800" dirty="0" err="1" smtClean="0">
                <a:latin typeface="Times New Roman" pitchFamily="18" charset="0"/>
              </a:rPr>
              <a:t>visible</a:t>
            </a:r>
            <a:r>
              <a:rPr lang="pl-PL" sz="1800" dirty="0" smtClean="0">
                <a:latin typeface="Times New Roman" pitchFamily="18" charset="0"/>
              </a:rPr>
              <a:t> </a:t>
            </a:r>
            <a:r>
              <a:rPr lang="pl-PL" sz="1800" dirty="0" err="1" smtClean="0">
                <a:latin typeface="Times New Roman" pitchFamily="18" charset="0"/>
              </a:rPr>
              <a:t>oxidation</a:t>
            </a:r>
            <a:r>
              <a:rPr lang="pl-PL" sz="1800" dirty="0" smtClean="0">
                <a:latin typeface="Times New Roman" pitchFamily="18" charset="0"/>
              </a:rPr>
              <a:t>. </a:t>
            </a:r>
            <a:r>
              <a:rPr lang="pl-PL" sz="1800" dirty="0" err="1" smtClean="0">
                <a:latin typeface="Times New Roman" pitchFamily="18" charset="0"/>
              </a:rPr>
              <a:t>Yellow-brown</a:t>
            </a:r>
            <a:r>
              <a:rPr lang="pl-PL" sz="1800" dirty="0" smtClean="0">
                <a:latin typeface="Times New Roman" pitchFamily="18" charset="0"/>
              </a:rPr>
              <a:t> </a:t>
            </a:r>
            <a:r>
              <a:rPr lang="pl-PL" sz="1800" dirty="0" err="1" smtClean="0">
                <a:latin typeface="Times New Roman" pitchFamily="18" charset="0"/>
              </a:rPr>
              <a:t>limonitic</a:t>
            </a:r>
            <a:r>
              <a:rPr lang="pl-PL" sz="1800" dirty="0" smtClean="0">
                <a:latin typeface="Times New Roman" pitchFamily="18" charset="0"/>
              </a:rPr>
              <a:t> </a:t>
            </a:r>
            <a:r>
              <a:rPr lang="pl-PL" sz="1800" dirty="0" err="1" smtClean="0">
                <a:latin typeface="Times New Roman" pitchFamily="18" charset="0"/>
              </a:rPr>
              <a:t>staining</a:t>
            </a:r>
            <a:r>
              <a:rPr lang="pl-PL" sz="1800" dirty="0" smtClean="0">
                <a:latin typeface="Times New Roman" pitchFamily="18" charset="0"/>
              </a:rPr>
              <a:t> </a:t>
            </a:r>
            <a:r>
              <a:rPr lang="pl-PL" sz="1800" dirty="0" err="1" smtClean="0">
                <a:latin typeface="Times New Roman" pitchFamily="18" charset="0"/>
              </a:rPr>
              <a:t>may</a:t>
            </a:r>
            <a:r>
              <a:rPr lang="pl-PL" sz="1800" dirty="0" smtClean="0">
                <a:latin typeface="Times New Roman" pitchFamily="18" charset="0"/>
              </a:rPr>
              <a:t> be </a:t>
            </a:r>
            <a:r>
              <a:rPr lang="pl-PL" sz="1800" dirty="0" err="1" smtClean="0">
                <a:latin typeface="Times New Roman" pitchFamily="18" charset="0"/>
              </a:rPr>
              <a:t>seen</a:t>
            </a:r>
            <a:r>
              <a:rPr lang="pl-PL" sz="1800" dirty="0" smtClean="0">
                <a:latin typeface="Times New Roman" pitchFamily="18" charset="0"/>
              </a:rPr>
              <a:t> </a:t>
            </a:r>
            <a:r>
              <a:rPr lang="pl-PL" sz="1800" dirty="0" err="1" smtClean="0">
                <a:latin typeface="Times New Roman" pitchFamily="18" charset="0"/>
              </a:rPr>
              <a:t>in</a:t>
            </a:r>
            <a:r>
              <a:rPr lang="pl-PL" sz="1800" dirty="0" smtClean="0">
                <a:latin typeface="Times New Roman" pitchFamily="18" charset="0"/>
              </a:rPr>
              <a:t> </a:t>
            </a:r>
            <a:r>
              <a:rPr lang="pl-PL" sz="1800" dirty="0" err="1" smtClean="0">
                <a:latin typeface="Times New Roman" pitchFamily="18" charset="0"/>
              </a:rPr>
              <a:t>transmitted</a:t>
            </a:r>
            <a:r>
              <a:rPr lang="pl-PL" sz="1800" dirty="0" smtClean="0">
                <a:latin typeface="Times New Roman" pitchFamily="18" charset="0"/>
              </a:rPr>
              <a:t> </a:t>
            </a:r>
            <a:r>
              <a:rPr lang="pl-PL" sz="1800" dirty="0" err="1" smtClean="0">
                <a:latin typeface="Times New Roman" pitchFamily="18" charset="0"/>
              </a:rPr>
              <a:t>light</a:t>
            </a:r>
            <a:r>
              <a:rPr lang="pl-PL" sz="1800" dirty="0" smtClean="0">
                <a:latin typeface="Times New Roman" pitchFamily="18" charset="0"/>
              </a:rPr>
              <a:t>. </a:t>
            </a:r>
          </a:p>
          <a:p>
            <a:pPr>
              <a:spcBef>
                <a:spcPct val="50000"/>
              </a:spcBef>
            </a:pPr>
            <a:r>
              <a:rPr lang="pl-PL" dirty="0" smtClean="0">
                <a:latin typeface="Times New Roman" pitchFamily="18" charset="0"/>
              </a:rPr>
              <a:t>        </a:t>
            </a:r>
            <a:r>
              <a:rPr lang="pl-PL" sz="1800" dirty="0" err="1" smtClean="0">
                <a:latin typeface="Times New Roman" pitchFamily="18" charset="0"/>
              </a:rPr>
              <a:t>This</a:t>
            </a:r>
            <a:r>
              <a:rPr lang="pl-PL" sz="1800" dirty="0" smtClean="0">
                <a:latin typeface="Times New Roman" pitchFamily="18" charset="0"/>
              </a:rPr>
              <a:t> </a:t>
            </a:r>
            <a:r>
              <a:rPr lang="pl-PL" sz="1800" dirty="0" err="1" smtClean="0">
                <a:latin typeface="Times New Roman" pitchFamily="18" charset="0"/>
              </a:rPr>
              <a:t>is</a:t>
            </a:r>
            <a:r>
              <a:rPr lang="pl-PL" dirty="0" smtClean="0">
                <a:latin typeface="Times New Roman" pitchFamily="18" charset="0"/>
              </a:rPr>
              <a:t> </a:t>
            </a:r>
            <a:r>
              <a:rPr lang="pl-PL" dirty="0" err="1" smtClean="0">
                <a:latin typeface="Times New Roman" pitchFamily="18" charset="0"/>
              </a:rPr>
              <a:t>common</a:t>
            </a:r>
            <a:r>
              <a:rPr lang="pl-PL" dirty="0" smtClean="0">
                <a:latin typeface="Times New Roman" pitchFamily="18" charset="0"/>
              </a:rPr>
              <a:t> </a:t>
            </a:r>
            <a:r>
              <a:rPr lang="pl-PL" dirty="0" err="1" smtClean="0">
                <a:latin typeface="Times New Roman" pitchFamily="18" charset="0"/>
              </a:rPr>
              <a:t>in</a:t>
            </a:r>
            <a:r>
              <a:rPr lang="pl-PL" dirty="0" smtClean="0">
                <a:latin typeface="Times New Roman" pitchFamily="18" charset="0"/>
              </a:rPr>
              <a:t> </a:t>
            </a:r>
            <a:r>
              <a:rPr lang="pl-PL" dirty="0" err="1" smtClean="0">
                <a:latin typeface="Times New Roman" pitchFamily="18" charset="0"/>
              </a:rPr>
              <a:t>observed</a:t>
            </a:r>
            <a:r>
              <a:rPr lang="pl-PL" dirty="0" smtClean="0">
                <a:latin typeface="Times New Roman" pitchFamily="18" charset="0"/>
              </a:rPr>
              <a:t> </a:t>
            </a:r>
            <a:r>
              <a:rPr lang="pl-PL" dirty="0" err="1" smtClean="0">
                <a:latin typeface="Times New Roman" pitchFamily="18" charset="0"/>
              </a:rPr>
              <a:t>falls</a:t>
            </a:r>
            <a:r>
              <a:rPr lang="pl-PL" dirty="0" smtClean="0">
                <a:latin typeface="Times New Roman" pitchFamily="18" charset="0"/>
              </a:rPr>
              <a:t>, but </a:t>
            </a:r>
            <a:r>
              <a:rPr lang="pl-PL" dirty="0" err="1" smtClean="0">
                <a:latin typeface="Times New Roman" pitchFamily="18" charset="0"/>
              </a:rPr>
              <a:t>some</a:t>
            </a:r>
            <a:r>
              <a:rPr lang="pl-PL" dirty="0" smtClean="0">
                <a:latin typeface="Times New Roman" pitchFamily="18" charset="0"/>
              </a:rPr>
              <a:t> </a:t>
            </a:r>
            <a:r>
              <a:rPr lang="pl-PL" dirty="0" err="1" smtClean="0">
                <a:latin typeface="Times New Roman" pitchFamily="18" charset="0"/>
              </a:rPr>
              <a:t>may</a:t>
            </a:r>
            <a:r>
              <a:rPr lang="pl-PL" dirty="0" smtClean="0">
                <a:latin typeface="Times New Roman" pitchFamily="18" charset="0"/>
              </a:rPr>
              <a:t> </a:t>
            </a:r>
            <a:r>
              <a:rPr lang="pl-PL" dirty="0" err="1" smtClean="0">
                <a:latin typeface="Times New Roman" pitchFamily="18" charset="0"/>
              </a:rPr>
              <a:t>have</a:t>
            </a:r>
            <a:r>
              <a:rPr lang="pl-PL" dirty="0" smtClean="0">
                <a:latin typeface="Times New Roman" pitchFamily="18" charset="0"/>
              </a:rPr>
              <a:t> </a:t>
            </a:r>
            <a:r>
              <a:rPr lang="pl-PL" dirty="0" err="1" smtClean="0">
                <a:latin typeface="Times New Roman" pitchFamily="18" charset="0"/>
              </a:rPr>
              <a:t>gone</a:t>
            </a:r>
            <a:r>
              <a:rPr lang="pl-PL" dirty="0" smtClean="0">
                <a:latin typeface="Times New Roman" pitchFamily="18" charset="0"/>
              </a:rPr>
              <a:t> to W1.</a:t>
            </a:r>
            <a:endParaRPr lang="pl-PL" sz="1800" dirty="0">
              <a:latin typeface="Times New Roman" pitchFamily="18" charset="0"/>
            </a:endParaRPr>
          </a:p>
          <a:p>
            <a:pPr>
              <a:spcBef>
                <a:spcPct val="50000"/>
              </a:spcBef>
            </a:pPr>
            <a:r>
              <a:rPr lang="pl-PL" sz="1800" dirty="0">
                <a:latin typeface="Times New Roman" pitchFamily="18" charset="0"/>
              </a:rPr>
              <a:t>W1: </a:t>
            </a:r>
            <a:r>
              <a:rPr lang="pl-PL" sz="1800" dirty="0" smtClean="0">
                <a:latin typeface="Times New Roman" pitchFamily="18" charset="0"/>
              </a:rPr>
              <a:t>minor </a:t>
            </a:r>
            <a:r>
              <a:rPr lang="pl-PL" sz="1800" dirty="0" err="1" smtClean="0">
                <a:latin typeface="Times New Roman" pitchFamily="18" charset="0"/>
              </a:rPr>
              <a:t>oxide</a:t>
            </a:r>
            <a:r>
              <a:rPr lang="pl-PL" sz="1800" dirty="0" smtClean="0">
                <a:latin typeface="Times New Roman" pitchFamily="18" charset="0"/>
              </a:rPr>
              <a:t> </a:t>
            </a:r>
            <a:r>
              <a:rPr lang="pl-PL" sz="1800" dirty="0" err="1" smtClean="0">
                <a:latin typeface="Times New Roman" pitchFamily="18" charset="0"/>
              </a:rPr>
              <a:t>rims</a:t>
            </a:r>
            <a:r>
              <a:rPr lang="pl-PL" sz="1800" dirty="0" smtClean="0">
                <a:latin typeface="Times New Roman" pitchFamily="18" charset="0"/>
              </a:rPr>
              <a:t> </a:t>
            </a:r>
            <a:r>
              <a:rPr lang="pl-PL" sz="1800" dirty="0" err="1" smtClean="0">
                <a:latin typeface="Times New Roman" pitchFamily="18" charset="0"/>
              </a:rPr>
              <a:t>around</a:t>
            </a:r>
            <a:r>
              <a:rPr lang="pl-PL" sz="1800" dirty="0" smtClean="0">
                <a:latin typeface="Times New Roman" pitchFamily="18" charset="0"/>
              </a:rPr>
              <a:t> metal and </a:t>
            </a:r>
            <a:r>
              <a:rPr lang="pl-PL" sz="1800" dirty="0" err="1" smtClean="0">
                <a:latin typeface="Times New Roman" pitchFamily="18" charset="0"/>
              </a:rPr>
              <a:t>sulfide</a:t>
            </a:r>
            <a:r>
              <a:rPr lang="pl-PL" sz="1800" dirty="0" smtClean="0">
                <a:latin typeface="Times New Roman" pitchFamily="18" charset="0"/>
              </a:rPr>
              <a:t> </a:t>
            </a:r>
            <a:r>
              <a:rPr lang="pl-PL" sz="1800" dirty="0" err="1" smtClean="0">
                <a:latin typeface="Times New Roman" pitchFamily="18" charset="0"/>
              </a:rPr>
              <a:t>grains</a:t>
            </a:r>
            <a:r>
              <a:rPr lang="pl-PL" sz="1800" dirty="0" smtClean="0">
                <a:latin typeface="Times New Roman" pitchFamily="18" charset="0"/>
              </a:rPr>
              <a:t>; minor </a:t>
            </a:r>
            <a:r>
              <a:rPr lang="pl-PL" sz="1800" dirty="0" err="1" smtClean="0">
                <a:latin typeface="Times New Roman" pitchFamily="18" charset="0"/>
              </a:rPr>
              <a:t>oxide</a:t>
            </a:r>
            <a:r>
              <a:rPr lang="pl-PL" sz="1800" dirty="0" smtClean="0">
                <a:latin typeface="Times New Roman" pitchFamily="18" charset="0"/>
              </a:rPr>
              <a:t> </a:t>
            </a:r>
            <a:r>
              <a:rPr lang="pl-PL" sz="1800" dirty="0" err="1" smtClean="0">
                <a:latin typeface="Times New Roman" pitchFamily="18" charset="0"/>
              </a:rPr>
              <a:t>veins</a:t>
            </a:r>
            <a:r>
              <a:rPr lang="pl-PL" sz="1800" dirty="0" smtClean="0">
                <a:latin typeface="Times New Roman" pitchFamily="18" charset="0"/>
              </a:rPr>
              <a:t>.</a:t>
            </a:r>
            <a:endParaRPr lang="pl-PL" sz="1800" dirty="0">
              <a:latin typeface="Times New Roman" pitchFamily="18" charset="0"/>
            </a:endParaRPr>
          </a:p>
          <a:p>
            <a:pPr>
              <a:spcBef>
                <a:spcPct val="50000"/>
              </a:spcBef>
            </a:pPr>
            <a:r>
              <a:rPr lang="pl-PL" sz="1800" dirty="0">
                <a:latin typeface="Times New Roman" pitchFamily="18" charset="0"/>
              </a:rPr>
              <a:t>W2: </a:t>
            </a:r>
            <a:r>
              <a:rPr lang="pl-PL" sz="1800" dirty="0" err="1" smtClean="0">
                <a:latin typeface="Times New Roman" pitchFamily="18" charset="0"/>
              </a:rPr>
              <a:t>about</a:t>
            </a:r>
            <a:r>
              <a:rPr lang="pl-PL" sz="1800" dirty="0" smtClean="0">
                <a:latin typeface="Times New Roman" pitchFamily="18" charset="0"/>
              </a:rPr>
              <a:t> </a:t>
            </a:r>
            <a:r>
              <a:rPr lang="pl-PL" sz="1800" dirty="0">
                <a:latin typeface="Times New Roman" pitchFamily="18" charset="0"/>
              </a:rPr>
              <a:t>20 </a:t>
            </a:r>
            <a:r>
              <a:rPr lang="pl-PL" sz="1800" dirty="0" smtClean="0">
                <a:latin typeface="Symbol" pitchFamily="18" charset="2"/>
              </a:rPr>
              <a:t>-</a:t>
            </a:r>
            <a:r>
              <a:rPr lang="pl-PL" sz="1800" dirty="0" smtClean="0">
                <a:latin typeface="Times New Roman" pitchFamily="18" charset="0"/>
              </a:rPr>
              <a:t> 60 vol.% metal </a:t>
            </a:r>
            <a:r>
              <a:rPr lang="pl-PL" sz="1800" dirty="0" err="1" smtClean="0">
                <a:latin typeface="Times New Roman" pitchFamily="18" charset="0"/>
              </a:rPr>
              <a:t>grains</a:t>
            </a:r>
            <a:r>
              <a:rPr lang="pl-PL" sz="1800" dirty="0" smtClean="0">
                <a:latin typeface="Times New Roman" pitchFamily="18" charset="0"/>
              </a:rPr>
              <a:t> </a:t>
            </a:r>
            <a:r>
              <a:rPr lang="pl-PL" sz="1800" dirty="0" err="1" smtClean="0">
                <a:latin typeface="Times New Roman" pitchFamily="18" charset="0"/>
              </a:rPr>
              <a:t>affected</a:t>
            </a:r>
            <a:r>
              <a:rPr lang="pl-PL" sz="1800" dirty="0" smtClean="0">
                <a:latin typeface="Times New Roman" pitchFamily="18" charset="0"/>
              </a:rPr>
              <a:t> by </a:t>
            </a:r>
            <a:r>
              <a:rPr lang="pl-PL" sz="1800" dirty="0" err="1" smtClean="0">
                <a:latin typeface="Times New Roman" pitchFamily="18" charset="0"/>
              </a:rPr>
              <a:t>oxidation</a:t>
            </a:r>
            <a:r>
              <a:rPr lang="pl-PL" sz="1800" dirty="0" smtClean="0">
                <a:latin typeface="Times New Roman" pitchFamily="18" charset="0"/>
              </a:rPr>
              <a:t>; </a:t>
            </a:r>
            <a:r>
              <a:rPr lang="pl-PL" sz="1800" dirty="0" err="1" smtClean="0">
                <a:latin typeface="Times New Roman" pitchFamily="18" charset="0"/>
              </a:rPr>
              <a:t>veining</a:t>
            </a:r>
            <a:r>
              <a:rPr lang="pl-PL" sz="1800" dirty="0" smtClean="0">
                <a:latin typeface="Times New Roman" pitchFamily="18" charset="0"/>
              </a:rPr>
              <a:t> </a:t>
            </a:r>
            <a:r>
              <a:rPr lang="pl-PL" sz="1800" dirty="0" err="1" smtClean="0">
                <a:latin typeface="Times New Roman" pitchFamily="18" charset="0"/>
              </a:rPr>
              <a:t>with</a:t>
            </a:r>
            <a:r>
              <a:rPr lang="pl-PL" sz="1800" dirty="0" smtClean="0">
                <a:latin typeface="Times New Roman" pitchFamily="18" charset="0"/>
              </a:rPr>
              <a:t> Fe </a:t>
            </a:r>
            <a:r>
              <a:rPr lang="pl-PL" sz="1800" dirty="0" err="1" smtClean="0">
                <a:latin typeface="Times New Roman" pitchFamily="18" charset="0"/>
              </a:rPr>
              <a:t>oxides</a:t>
            </a:r>
            <a:r>
              <a:rPr lang="pl-PL" sz="1800" dirty="0" smtClean="0">
                <a:latin typeface="Times New Roman" pitchFamily="18" charset="0"/>
              </a:rPr>
              <a:t>  </a:t>
            </a:r>
            <a:r>
              <a:rPr lang="pl-PL" sz="1800" dirty="0" err="1" smtClean="0">
                <a:latin typeface="Times New Roman" pitchFamily="18" charset="0"/>
              </a:rPr>
              <a:t>are</a:t>
            </a:r>
            <a:r>
              <a:rPr lang="pl-PL" sz="1800" dirty="0" smtClean="0">
                <a:latin typeface="Times New Roman" pitchFamily="18" charset="0"/>
              </a:rPr>
              <a:t> </a:t>
            </a:r>
          </a:p>
          <a:p>
            <a:pPr>
              <a:spcBef>
                <a:spcPct val="50000"/>
              </a:spcBef>
            </a:pPr>
            <a:r>
              <a:rPr lang="pl-PL" dirty="0" smtClean="0">
                <a:latin typeface="Times New Roman" pitchFamily="18" charset="0"/>
              </a:rPr>
              <a:t>        </a:t>
            </a:r>
            <a:r>
              <a:rPr lang="pl-PL" sz="1800" dirty="0" err="1" smtClean="0">
                <a:latin typeface="Times New Roman" pitchFamily="18" charset="0"/>
              </a:rPr>
              <a:t>common</a:t>
            </a:r>
            <a:r>
              <a:rPr lang="pl-PL" sz="1800" dirty="0" smtClean="0">
                <a:latin typeface="Times New Roman" pitchFamily="18" charset="0"/>
              </a:rPr>
              <a:t>.</a:t>
            </a:r>
            <a:endParaRPr lang="pl-PL" sz="1800" dirty="0">
              <a:latin typeface="Times New Roman" pitchFamily="18" charset="0"/>
            </a:endParaRPr>
          </a:p>
          <a:p>
            <a:pPr>
              <a:spcBef>
                <a:spcPct val="50000"/>
              </a:spcBef>
            </a:pPr>
            <a:r>
              <a:rPr lang="pl-PL" sz="1800" dirty="0">
                <a:latin typeface="Times New Roman" pitchFamily="18" charset="0"/>
              </a:rPr>
              <a:t>W3: </a:t>
            </a:r>
            <a:r>
              <a:rPr lang="pl-PL" sz="1800" dirty="0" smtClean="0">
                <a:latin typeface="Times New Roman" pitchFamily="18" charset="0"/>
              </a:rPr>
              <a:t>heavy </a:t>
            </a:r>
            <a:r>
              <a:rPr lang="pl-PL" sz="1800" dirty="0" err="1" smtClean="0">
                <a:latin typeface="Times New Roman" pitchFamily="18" charset="0"/>
              </a:rPr>
              <a:t>oxidation</a:t>
            </a:r>
            <a:r>
              <a:rPr lang="pl-PL" sz="1800" dirty="0" smtClean="0">
                <a:latin typeface="Times New Roman" pitchFamily="18" charset="0"/>
              </a:rPr>
              <a:t>; </a:t>
            </a:r>
            <a:r>
              <a:rPr lang="pl-PL" sz="1800" dirty="0">
                <a:latin typeface="Times New Roman" pitchFamily="18" charset="0"/>
              </a:rPr>
              <a:t>60 </a:t>
            </a:r>
            <a:r>
              <a:rPr lang="pl-PL" dirty="0" smtClean="0">
                <a:latin typeface="Symbol" pitchFamily="18" charset="2"/>
              </a:rPr>
              <a:t>-</a:t>
            </a:r>
            <a:r>
              <a:rPr lang="pl-PL" sz="1800" dirty="0" smtClean="0">
                <a:latin typeface="Times New Roman" pitchFamily="18" charset="0"/>
              </a:rPr>
              <a:t> </a:t>
            </a:r>
            <a:r>
              <a:rPr lang="pl-PL" sz="1800" dirty="0">
                <a:latin typeface="Times New Roman" pitchFamily="18" charset="0"/>
              </a:rPr>
              <a:t>95% </a:t>
            </a:r>
            <a:r>
              <a:rPr lang="pl-PL" sz="1800" dirty="0" smtClean="0">
                <a:latin typeface="Times New Roman" pitchFamily="18" charset="0"/>
              </a:rPr>
              <a:t>of metal and </a:t>
            </a:r>
            <a:r>
              <a:rPr lang="pl-PL" sz="1800" dirty="0" err="1" smtClean="0">
                <a:latin typeface="Times New Roman" pitchFamily="18" charset="0"/>
              </a:rPr>
              <a:t>sulfide</a:t>
            </a:r>
            <a:r>
              <a:rPr lang="pl-PL" sz="1800" dirty="0" smtClean="0">
                <a:latin typeface="Times New Roman" pitchFamily="18" charset="0"/>
              </a:rPr>
              <a:t> </a:t>
            </a:r>
            <a:r>
              <a:rPr lang="pl-PL" sz="1800" dirty="0" err="1" smtClean="0">
                <a:latin typeface="Times New Roman" pitchFamily="18" charset="0"/>
              </a:rPr>
              <a:t>grains</a:t>
            </a:r>
            <a:r>
              <a:rPr lang="pl-PL" sz="1800" dirty="0" smtClean="0">
                <a:latin typeface="Times New Roman" pitchFamily="18" charset="0"/>
              </a:rPr>
              <a:t> </a:t>
            </a:r>
            <a:r>
              <a:rPr lang="pl-PL" sz="1800" dirty="0" err="1" smtClean="0">
                <a:latin typeface="Times New Roman" pitchFamily="18" charset="0"/>
              </a:rPr>
              <a:t>replaced</a:t>
            </a:r>
            <a:r>
              <a:rPr lang="pl-PL" sz="1800" dirty="0" smtClean="0">
                <a:latin typeface="Times New Roman" pitchFamily="18" charset="0"/>
              </a:rPr>
              <a:t> by </a:t>
            </a:r>
            <a:r>
              <a:rPr lang="pl-PL" sz="1800" dirty="0" err="1" smtClean="0">
                <a:latin typeface="Times New Roman" pitchFamily="18" charset="0"/>
              </a:rPr>
              <a:t>oxides</a:t>
            </a:r>
            <a:r>
              <a:rPr lang="pl-PL" sz="1800" dirty="0" smtClean="0">
                <a:latin typeface="Times New Roman" pitchFamily="18" charset="0"/>
              </a:rPr>
              <a:t>.</a:t>
            </a:r>
            <a:endParaRPr lang="pl-PL" sz="1800" dirty="0">
              <a:latin typeface="Times New Roman" pitchFamily="18" charset="0"/>
            </a:endParaRPr>
          </a:p>
          <a:p>
            <a:pPr>
              <a:spcBef>
                <a:spcPct val="50000"/>
              </a:spcBef>
            </a:pPr>
            <a:r>
              <a:rPr lang="pl-PL" sz="1800" dirty="0">
                <a:latin typeface="Times New Roman" pitchFamily="18" charset="0"/>
              </a:rPr>
              <a:t>W4: </a:t>
            </a:r>
            <a:r>
              <a:rPr lang="pl-PL" sz="1800" dirty="0" err="1" smtClean="0">
                <a:latin typeface="Times New Roman" pitchFamily="18" charset="0"/>
              </a:rPr>
              <a:t>complete</a:t>
            </a:r>
            <a:r>
              <a:rPr lang="pl-PL" sz="1800" dirty="0" smtClean="0">
                <a:latin typeface="Times New Roman" pitchFamily="18" charset="0"/>
              </a:rPr>
              <a:t> </a:t>
            </a:r>
            <a:r>
              <a:rPr lang="pl-PL" sz="1800" dirty="0">
                <a:latin typeface="Times New Roman" pitchFamily="18" charset="0"/>
              </a:rPr>
              <a:t>(&gt;95%) </a:t>
            </a:r>
            <a:r>
              <a:rPr lang="pl-PL" sz="1800" dirty="0" err="1" smtClean="0">
                <a:latin typeface="Times New Roman" pitchFamily="18" charset="0"/>
              </a:rPr>
              <a:t>oxidation</a:t>
            </a:r>
            <a:r>
              <a:rPr lang="pl-PL" sz="1800" dirty="0" smtClean="0">
                <a:latin typeface="Times New Roman" pitchFamily="18" charset="0"/>
              </a:rPr>
              <a:t> of metal and </a:t>
            </a:r>
            <a:r>
              <a:rPr lang="pl-PL" sz="1800" dirty="0" err="1" smtClean="0">
                <a:latin typeface="Times New Roman" pitchFamily="18" charset="0"/>
              </a:rPr>
              <a:t>sulfide</a:t>
            </a:r>
            <a:r>
              <a:rPr lang="pl-PL" sz="1800" dirty="0" smtClean="0">
                <a:latin typeface="Times New Roman" pitchFamily="18" charset="0"/>
              </a:rPr>
              <a:t> </a:t>
            </a:r>
            <a:r>
              <a:rPr lang="pl-PL" sz="1800" dirty="0" err="1" smtClean="0">
                <a:latin typeface="Times New Roman" pitchFamily="18" charset="0"/>
              </a:rPr>
              <a:t>grains</a:t>
            </a:r>
            <a:r>
              <a:rPr lang="pl-PL" sz="1800" dirty="0" smtClean="0">
                <a:latin typeface="Times New Roman" pitchFamily="18" charset="0"/>
              </a:rPr>
              <a:t>; </a:t>
            </a:r>
            <a:r>
              <a:rPr lang="pl-PL" sz="1800" dirty="0" err="1" smtClean="0">
                <a:latin typeface="Times New Roman" pitchFamily="18" charset="0"/>
              </a:rPr>
              <a:t>silicates</a:t>
            </a:r>
            <a:r>
              <a:rPr lang="pl-PL" sz="1800" dirty="0" smtClean="0">
                <a:latin typeface="Times New Roman" pitchFamily="18" charset="0"/>
              </a:rPr>
              <a:t> </a:t>
            </a:r>
            <a:r>
              <a:rPr lang="pl-PL" sz="1800" dirty="0" err="1" smtClean="0">
                <a:latin typeface="Times New Roman" pitchFamily="18" charset="0"/>
              </a:rPr>
              <a:t>remain</a:t>
            </a:r>
            <a:r>
              <a:rPr lang="pl-PL" sz="1800" dirty="0" smtClean="0">
                <a:latin typeface="Times New Roman" pitchFamily="18" charset="0"/>
              </a:rPr>
              <a:t> </a:t>
            </a:r>
            <a:r>
              <a:rPr lang="pl-PL" sz="1800" dirty="0" err="1" smtClean="0">
                <a:latin typeface="Times New Roman" pitchFamily="18" charset="0"/>
              </a:rPr>
              <a:t>unaffected</a:t>
            </a:r>
            <a:r>
              <a:rPr lang="pl-PL" sz="1800" dirty="0" smtClean="0">
                <a:latin typeface="Times New Roman" pitchFamily="18" charset="0"/>
              </a:rPr>
              <a:t>.</a:t>
            </a:r>
            <a:endParaRPr lang="pl-PL" sz="1800" dirty="0">
              <a:latin typeface="Times New Roman" pitchFamily="18" charset="0"/>
            </a:endParaRPr>
          </a:p>
          <a:p>
            <a:pPr>
              <a:spcBef>
                <a:spcPct val="50000"/>
              </a:spcBef>
            </a:pPr>
            <a:r>
              <a:rPr lang="pl-PL" sz="1800" dirty="0">
                <a:latin typeface="Times New Roman" pitchFamily="18" charset="0"/>
              </a:rPr>
              <a:t>W5: </a:t>
            </a:r>
            <a:r>
              <a:rPr lang="pl-PL" sz="1800" dirty="0" err="1" smtClean="0">
                <a:latin typeface="Times New Roman" pitchFamily="18" charset="0"/>
              </a:rPr>
              <a:t>mafic</a:t>
            </a:r>
            <a:r>
              <a:rPr lang="pl-PL" sz="1800" dirty="0" smtClean="0">
                <a:latin typeface="Times New Roman" pitchFamily="18" charset="0"/>
              </a:rPr>
              <a:t> </a:t>
            </a:r>
            <a:r>
              <a:rPr lang="pl-PL" sz="1800" dirty="0" err="1" smtClean="0">
                <a:latin typeface="Times New Roman" pitchFamily="18" charset="0"/>
              </a:rPr>
              <a:t>silicates</a:t>
            </a:r>
            <a:r>
              <a:rPr lang="pl-PL" sz="1800" dirty="0" smtClean="0">
                <a:latin typeface="Times New Roman" pitchFamily="18" charset="0"/>
              </a:rPr>
              <a:t> </a:t>
            </a:r>
            <a:r>
              <a:rPr lang="pl-PL" sz="1800" dirty="0" err="1" smtClean="0">
                <a:latin typeface="Times New Roman" pitchFamily="18" charset="0"/>
              </a:rPr>
              <a:t>slightly</a:t>
            </a:r>
            <a:r>
              <a:rPr lang="pl-PL" sz="1800" dirty="0" smtClean="0">
                <a:latin typeface="Times New Roman" pitchFamily="18" charset="0"/>
              </a:rPr>
              <a:t> </a:t>
            </a:r>
            <a:r>
              <a:rPr lang="pl-PL" sz="1800" dirty="0" err="1" smtClean="0">
                <a:latin typeface="Times New Roman" pitchFamily="18" charset="0"/>
              </a:rPr>
              <a:t>altered</a:t>
            </a:r>
            <a:r>
              <a:rPr lang="pl-PL" sz="1800" dirty="0" smtClean="0">
                <a:latin typeface="Times New Roman" pitchFamily="18" charset="0"/>
              </a:rPr>
              <a:t>, </a:t>
            </a:r>
            <a:r>
              <a:rPr lang="pl-PL" sz="1800" dirty="0" err="1" smtClean="0">
                <a:latin typeface="Times New Roman" pitchFamily="18" charset="0"/>
              </a:rPr>
              <a:t>mainly</a:t>
            </a:r>
            <a:r>
              <a:rPr lang="pl-PL" sz="1800" dirty="0" smtClean="0">
                <a:latin typeface="Times New Roman" pitchFamily="18" charset="0"/>
              </a:rPr>
              <a:t> </a:t>
            </a:r>
            <a:r>
              <a:rPr lang="pl-PL" sz="1800" dirty="0" err="1" smtClean="0">
                <a:latin typeface="Times New Roman" pitchFamily="18" charset="0"/>
              </a:rPr>
              <a:t>along</a:t>
            </a:r>
            <a:r>
              <a:rPr lang="pl-PL" sz="1800" dirty="0" smtClean="0">
                <a:latin typeface="Times New Roman" pitchFamily="18" charset="0"/>
              </a:rPr>
              <a:t> </a:t>
            </a:r>
            <a:r>
              <a:rPr lang="pl-PL" sz="1800" dirty="0" err="1" smtClean="0">
                <a:latin typeface="Times New Roman" pitchFamily="18" charset="0"/>
              </a:rPr>
              <a:t>cracks</a:t>
            </a:r>
            <a:r>
              <a:rPr lang="pl-PL" sz="1800" dirty="0" smtClean="0">
                <a:latin typeface="Times New Roman" pitchFamily="18" charset="0"/>
              </a:rPr>
              <a:t>. </a:t>
            </a:r>
            <a:r>
              <a:rPr lang="pl-PL" sz="1800" dirty="0" err="1" smtClean="0">
                <a:latin typeface="Times New Roman" pitchFamily="18" charset="0"/>
              </a:rPr>
              <a:t>Olivines</a:t>
            </a:r>
            <a:r>
              <a:rPr lang="pl-PL" sz="1800" dirty="0" smtClean="0">
                <a:latin typeface="Times New Roman" pitchFamily="18" charset="0"/>
              </a:rPr>
              <a:t> </a:t>
            </a:r>
            <a:r>
              <a:rPr lang="pl-PL" sz="1800" dirty="0" err="1" smtClean="0">
                <a:latin typeface="Times New Roman" pitchFamily="18" charset="0"/>
              </a:rPr>
              <a:t>tend</a:t>
            </a:r>
            <a:r>
              <a:rPr lang="pl-PL" sz="1800" dirty="0" smtClean="0">
                <a:latin typeface="Times New Roman" pitchFamily="18" charset="0"/>
              </a:rPr>
              <a:t> to </a:t>
            </a:r>
            <a:r>
              <a:rPr lang="pl-PL" sz="1800" dirty="0" err="1" smtClean="0">
                <a:latin typeface="Times New Roman" pitchFamily="18" charset="0"/>
              </a:rPr>
              <a:t>alter</a:t>
            </a:r>
            <a:r>
              <a:rPr lang="pl-PL" sz="1800" dirty="0" smtClean="0">
                <a:latin typeface="Times New Roman" pitchFamily="18" charset="0"/>
              </a:rPr>
              <a:t> </a:t>
            </a:r>
            <a:r>
              <a:rPr lang="pl-PL" sz="1800" dirty="0" err="1" smtClean="0">
                <a:latin typeface="Times New Roman" pitchFamily="18" charset="0"/>
              </a:rPr>
              <a:t>from</a:t>
            </a:r>
            <a:r>
              <a:rPr lang="pl-PL" sz="1800" dirty="0" smtClean="0">
                <a:latin typeface="Times New Roman" pitchFamily="18" charset="0"/>
              </a:rPr>
              <a:t> </a:t>
            </a:r>
            <a:r>
              <a:rPr lang="pl-PL" sz="1800" dirty="0" err="1" smtClean="0">
                <a:latin typeface="Times New Roman" pitchFamily="18" charset="0"/>
              </a:rPr>
              <a:t>within</a:t>
            </a:r>
            <a:r>
              <a:rPr lang="pl-PL" sz="1800" dirty="0" smtClean="0">
                <a:latin typeface="Times New Roman" pitchFamily="18" charset="0"/>
              </a:rPr>
              <a:t>.</a:t>
            </a:r>
            <a:endParaRPr lang="pl-PL" sz="1800" dirty="0">
              <a:latin typeface="Times New Roman" pitchFamily="18" charset="0"/>
            </a:endParaRPr>
          </a:p>
          <a:p>
            <a:pPr>
              <a:spcBef>
                <a:spcPct val="50000"/>
              </a:spcBef>
            </a:pPr>
            <a:r>
              <a:rPr lang="pl-PL" sz="1800" dirty="0">
                <a:latin typeface="Times New Roman" pitchFamily="18" charset="0"/>
              </a:rPr>
              <a:t>W6: </a:t>
            </a:r>
            <a:r>
              <a:rPr lang="pl-PL" sz="1800" dirty="0" err="1" smtClean="0">
                <a:latin typeface="Times New Roman" pitchFamily="18" charset="0"/>
              </a:rPr>
              <a:t>massive</a:t>
            </a:r>
            <a:r>
              <a:rPr lang="pl-PL" sz="1800" dirty="0" smtClean="0">
                <a:latin typeface="Times New Roman" pitchFamily="18" charset="0"/>
              </a:rPr>
              <a:t> </a:t>
            </a:r>
            <a:r>
              <a:rPr lang="pl-PL" sz="1800" dirty="0" err="1" smtClean="0">
                <a:latin typeface="Times New Roman" pitchFamily="18" charset="0"/>
              </a:rPr>
              <a:t>replacement</a:t>
            </a:r>
            <a:r>
              <a:rPr lang="pl-PL" sz="1800" dirty="0" smtClean="0">
                <a:latin typeface="Times New Roman" pitchFamily="18" charset="0"/>
              </a:rPr>
              <a:t> of </a:t>
            </a:r>
            <a:r>
              <a:rPr lang="pl-PL" sz="1800" dirty="0" err="1" smtClean="0">
                <a:latin typeface="Times New Roman" pitchFamily="18" charset="0"/>
              </a:rPr>
              <a:t>silicates</a:t>
            </a:r>
            <a:r>
              <a:rPr lang="pl-PL" sz="1800" dirty="0" smtClean="0">
                <a:latin typeface="Times New Roman" pitchFamily="18" charset="0"/>
              </a:rPr>
              <a:t> by </a:t>
            </a:r>
            <a:r>
              <a:rPr lang="pl-PL" sz="1800" dirty="0" err="1" smtClean="0">
                <a:latin typeface="Times New Roman" pitchFamily="18" charset="0"/>
              </a:rPr>
              <a:t>clay</a:t>
            </a:r>
            <a:r>
              <a:rPr lang="pl-PL" sz="1800" dirty="0" smtClean="0">
                <a:latin typeface="Times New Roman" pitchFamily="18" charset="0"/>
              </a:rPr>
              <a:t> </a:t>
            </a:r>
            <a:r>
              <a:rPr lang="pl-PL" sz="1800" dirty="0" err="1" smtClean="0">
                <a:latin typeface="Times New Roman" pitchFamily="18" charset="0"/>
              </a:rPr>
              <a:t>minerals</a:t>
            </a:r>
            <a:r>
              <a:rPr lang="pl-PL" sz="1800" dirty="0" smtClean="0">
                <a:latin typeface="Times New Roman" pitchFamily="18" charset="0"/>
              </a:rPr>
              <a:t> and </a:t>
            </a:r>
            <a:r>
              <a:rPr lang="pl-PL" sz="1800" dirty="0" err="1" smtClean="0">
                <a:latin typeface="Times New Roman" pitchFamily="18" charset="0"/>
              </a:rPr>
              <a:t>oxides</a:t>
            </a:r>
            <a:r>
              <a:rPr lang="pl-PL" sz="1800" dirty="0" smtClean="0">
                <a:latin typeface="Times New Roman" pitchFamily="18" charset="0"/>
              </a:rPr>
              <a:t>.</a:t>
            </a:r>
            <a:endParaRPr lang="pl-PL" sz="1800" dirty="0">
              <a:latin typeface="Times New Roman" pitchFamily="18" charset="0"/>
            </a:endParaRPr>
          </a:p>
          <a:p>
            <a:pPr>
              <a:spcBef>
                <a:spcPct val="50000"/>
              </a:spcBef>
            </a:pPr>
            <a:r>
              <a:rPr lang="pl-PL" sz="1800" dirty="0">
                <a:latin typeface="Times New Roman" pitchFamily="18" charset="0"/>
              </a:rPr>
              <a:t> </a:t>
            </a:r>
          </a:p>
          <a:p>
            <a:pPr>
              <a:spcBef>
                <a:spcPct val="50000"/>
              </a:spcBef>
            </a:pPr>
            <a:r>
              <a:rPr lang="pl-PL" sz="2000" b="1" u="sng" dirty="0" err="1" smtClean="0">
                <a:latin typeface="Times New Roman" pitchFamily="18" charset="0"/>
              </a:rPr>
              <a:t>It</a:t>
            </a:r>
            <a:r>
              <a:rPr lang="pl-PL" sz="2000" b="1" u="sng" dirty="0" smtClean="0">
                <a:latin typeface="Times New Roman" pitchFamily="18" charset="0"/>
              </a:rPr>
              <a:t> </a:t>
            </a:r>
            <a:r>
              <a:rPr lang="pl-PL" sz="2000" b="1" u="sng" dirty="0" err="1" smtClean="0">
                <a:latin typeface="Times New Roman" pitchFamily="18" charset="0"/>
              </a:rPr>
              <a:t>would</a:t>
            </a:r>
            <a:r>
              <a:rPr lang="pl-PL" sz="2000" b="1" u="sng" dirty="0" smtClean="0">
                <a:latin typeface="Times New Roman" pitchFamily="18" charset="0"/>
              </a:rPr>
              <a:t> be nice </a:t>
            </a:r>
            <a:r>
              <a:rPr lang="pl-PL" sz="2000" b="1" u="sng" dirty="0" err="1" smtClean="0">
                <a:latin typeface="Times New Roman" pitchFamily="18" charset="0"/>
              </a:rPr>
              <a:t>if</a:t>
            </a:r>
            <a:r>
              <a:rPr lang="pl-PL" sz="2000" b="1" u="sng" dirty="0" smtClean="0">
                <a:latin typeface="Times New Roman" pitchFamily="18" charset="0"/>
              </a:rPr>
              <a:t> </a:t>
            </a:r>
            <a:r>
              <a:rPr lang="pl-PL" sz="2000" b="1" u="sng" dirty="0" err="1" smtClean="0">
                <a:latin typeface="Times New Roman" pitchFamily="18" charset="0"/>
              </a:rPr>
              <a:t>meteorites</a:t>
            </a:r>
            <a:r>
              <a:rPr lang="pl-PL" sz="2000" b="1" u="sng" dirty="0" smtClean="0">
                <a:latin typeface="Times New Roman" pitchFamily="18" charset="0"/>
              </a:rPr>
              <a:t> want to </a:t>
            </a:r>
            <a:r>
              <a:rPr lang="pl-PL" sz="2000" b="1" u="sng" dirty="0" err="1" smtClean="0">
                <a:latin typeface="Times New Roman" pitchFamily="18" charset="0"/>
              </a:rPr>
              <a:t>apply</a:t>
            </a:r>
            <a:r>
              <a:rPr lang="pl-PL" sz="2000" b="1" u="sng" dirty="0" smtClean="0">
                <a:latin typeface="Times New Roman" pitchFamily="18" charset="0"/>
              </a:rPr>
              <a:t> to </a:t>
            </a:r>
            <a:r>
              <a:rPr lang="pl-PL" sz="2000" b="1" u="sng" dirty="0" err="1" smtClean="0">
                <a:latin typeface="Times New Roman" pitchFamily="18" charset="0"/>
              </a:rPr>
              <a:t>this</a:t>
            </a:r>
            <a:r>
              <a:rPr lang="pl-PL" sz="2000" b="1" u="sng" dirty="0" smtClean="0">
                <a:latin typeface="Times New Roman" pitchFamily="18" charset="0"/>
              </a:rPr>
              <a:t> </a:t>
            </a:r>
            <a:r>
              <a:rPr lang="pl-PL" sz="2000" b="1" u="sng" dirty="0" err="1" smtClean="0">
                <a:latin typeface="Times New Roman" pitchFamily="18" charset="0"/>
              </a:rPr>
              <a:t>scale</a:t>
            </a:r>
            <a:r>
              <a:rPr lang="pl-PL" sz="2000" b="1" u="sng" dirty="0" smtClean="0">
                <a:latin typeface="Times New Roman" pitchFamily="18" charset="0"/>
              </a:rPr>
              <a:t>.</a:t>
            </a:r>
            <a:endParaRPr lang="pl-PL" sz="2000" b="1" u="sng" dirty="0">
              <a:latin typeface="Times New Roman" pitchFamily="18" charset="0"/>
            </a:endParaRPr>
          </a:p>
        </p:txBody>
      </p:sp>
      <p:sp>
        <p:nvSpPr>
          <p:cNvPr id="3" name="Text Box 2"/>
          <p:cNvSpPr txBox="1">
            <a:spLocks noChangeArrowheads="1"/>
          </p:cNvSpPr>
          <p:nvPr/>
        </p:nvSpPr>
        <p:spPr bwMode="auto">
          <a:xfrm>
            <a:off x="323528" y="188640"/>
            <a:ext cx="8534400" cy="830997"/>
          </a:xfrm>
          <a:prstGeom prst="rect">
            <a:avLst/>
          </a:prstGeom>
          <a:solidFill>
            <a:srgbClr val="D5DDCB"/>
          </a:solidFill>
          <a:ln w="9525">
            <a:noFill/>
            <a:miter lim="800000"/>
            <a:headEnd/>
            <a:tailEnd/>
          </a:ln>
          <a:effectLst/>
        </p:spPr>
        <p:txBody>
          <a:bodyPr wrap="square">
            <a:spAutoFit/>
          </a:bodyPr>
          <a:lstStyle/>
          <a:p>
            <a:pPr algn="ctr"/>
            <a:r>
              <a:rPr lang="pl-PL" sz="4800" dirty="0" smtClean="0">
                <a:solidFill>
                  <a:srgbClr val="C00000"/>
                </a:solidFill>
                <a:latin typeface="Arial Black" pitchFamily="34" charset="0"/>
                <a:cs typeface="Aharoni" pitchFamily="2" charset="-79"/>
              </a:rPr>
              <a:t>WEATHERING SCALE</a:t>
            </a:r>
            <a:endParaRPr lang="pl-PL" sz="4800" dirty="0">
              <a:solidFill>
                <a:srgbClr val="C00000"/>
              </a:solidFill>
              <a:latin typeface="Arial Black" pitchFamily="34" charset="0"/>
              <a:cs typeface="Aharoni" pitchFamily="2" charset="-79"/>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 y="188640"/>
            <a:ext cx="9144000" cy="1200329"/>
          </a:xfrm>
          <a:prstGeom prst="rect">
            <a:avLst/>
          </a:prstGeom>
          <a:noFill/>
        </p:spPr>
        <p:txBody>
          <a:bodyPr wrap="square" rtlCol="0">
            <a:spAutoFit/>
          </a:bodyPr>
          <a:lstStyle/>
          <a:p>
            <a:pPr algn="ctr"/>
            <a:r>
              <a:rPr lang="pl-PL" sz="7200" dirty="0" smtClean="0">
                <a:solidFill>
                  <a:schemeClr val="accent3">
                    <a:lumMod val="50000"/>
                  </a:schemeClr>
                </a:solidFill>
                <a:latin typeface="Arial Black" pitchFamily="34" charset="0"/>
              </a:rPr>
              <a:t>COMPOSITION</a:t>
            </a:r>
            <a:endParaRPr lang="pl-PL" sz="7200" dirty="0">
              <a:solidFill>
                <a:schemeClr val="accent3">
                  <a:lumMod val="50000"/>
                </a:schemeClr>
              </a:solidFill>
              <a:latin typeface="Arial Black" pitchFamily="34" charset="0"/>
            </a:endParaRPr>
          </a:p>
        </p:txBody>
      </p:sp>
      <p:sp>
        <p:nvSpPr>
          <p:cNvPr id="3" name="pole tekstowe 2"/>
          <p:cNvSpPr txBox="1"/>
          <p:nvPr/>
        </p:nvSpPr>
        <p:spPr>
          <a:xfrm>
            <a:off x="323528" y="1340768"/>
            <a:ext cx="3957686" cy="369332"/>
          </a:xfrm>
          <a:prstGeom prst="rect">
            <a:avLst/>
          </a:prstGeom>
          <a:noFill/>
        </p:spPr>
        <p:txBody>
          <a:bodyPr wrap="none" rtlCol="0">
            <a:spAutoFit/>
          </a:bodyPr>
          <a:lstStyle/>
          <a:p>
            <a:r>
              <a:rPr lang="pl-PL" dirty="0" err="1" smtClean="0">
                <a:solidFill>
                  <a:srgbClr val="C00000"/>
                </a:solidFill>
                <a:latin typeface="Arial Black" pitchFamily="34" charset="0"/>
              </a:rPr>
              <a:t>Refractory</a:t>
            </a:r>
            <a:r>
              <a:rPr lang="pl-PL" dirty="0" smtClean="0">
                <a:solidFill>
                  <a:srgbClr val="C00000"/>
                </a:solidFill>
                <a:latin typeface="Arial Black" pitchFamily="34" charset="0"/>
              </a:rPr>
              <a:t> (</a:t>
            </a:r>
            <a:r>
              <a:rPr lang="pl-PL" dirty="0" err="1" smtClean="0">
                <a:solidFill>
                  <a:srgbClr val="C00000"/>
                </a:solidFill>
                <a:latin typeface="Arial Black" pitchFamily="34" charset="0"/>
              </a:rPr>
              <a:t>opaque</a:t>
            </a:r>
            <a:r>
              <a:rPr lang="pl-PL" dirty="0" smtClean="0">
                <a:solidFill>
                  <a:srgbClr val="C00000"/>
                </a:solidFill>
                <a:latin typeface="Arial Black" pitchFamily="34" charset="0"/>
              </a:rPr>
              <a:t>) </a:t>
            </a:r>
            <a:r>
              <a:rPr lang="pl-PL" dirty="0" err="1" smtClean="0">
                <a:solidFill>
                  <a:srgbClr val="C00000"/>
                </a:solidFill>
                <a:latin typeface="Arial Black" pitchFamily="34" charset="0"/>
              </a:rPr>
              <a:t>minerals</a:t>
            </a:r>
            <a:r>
              <a:rPr lang="pl-PL" dirty="0" smtClean="0">
                <a:solidFill>
                  <a:srgbClr val="C00000"/>
                </a:solidFill>
                <a:latin typeface="Arial Black" pitchFamily="34" charset="0"/>
              </a:rPr>
              <a:t>:</a:t>
            </a:r>
            <a:endParaRPr lang="pl-PL" dirty="0">
              <a:solidFill>
                <a:srgbClr val="C00000"/>
              </a:solidFill>
              <a:latin typeface="Arial Black" pitchFamily="34" charset="0"/>
            </a:endParaRPr>
          </a:p>
        </p:txBody>
      </p:sp>
      <p:sp>
        <p:nvSpPr>
          <p:cNvPr id="5" name="pole tekstowe 4"/>
          <p:cNvSpPr txBox="1"/>
          <p:nvPr/>
        </p:nvSpPr>
        <p:spPr>
          <a:xfrm>
            <a:off x="5364088" y="1772816"/>
            <a:ext cx="1605055" cy="369332"/>
          </a:xfrm>
          <a:prstGeom prst="rect">
            <a:avLst/>
          </a:prstGeom>
          <a:noFill/>
        </p:spPr>
        <p:txBody>
          <a:bodyPr wrap="none" rtlCol="0">
            <a:spAutoFit/>
          </a:bodyPr>
          <a:lstStyle/>
          <a:p>
            <a:r>
              <a:rPr lang="pl-PL" dirty="0" smtClean="0">
                <a:latin typeface="Arial Black" pitchFamily="34" charset="0"/>
              </a:rPr>
              <a:t>SILICATES:</a:t>
            </a:r>
            <a:endParaRPr lang="pl-PL" dirty="0">
              <a:latin typeface="Arial Black" pitchFamily="34" charset="0"/>
            </a:endParaRPr>
          </a:p>
        </p:txBody>
      </p:sp>
      <p:sp>
        <p:nvSpPr>
          <p:cNvPr id="6" name="pole tekstowe 5"/>
          <p:cNvSpPr txBox="1"/>
          <p:nvPr/>
        </p:nvSpPr>
        <p:spPr>
          <a:xfrm>
            <a:off x="323528" y="1772816"/>
            <a:ext cx="4008277" cy="4154984"/>
          </a:xfrm>
          <a:prstGeom prst="rect">
            <a:avLst/>
          </a:prstGeom>
          <a:noFill/>
        </p:spPr>
        <p:txBody>
          <a:bodyPr wrap="none" rtlCol="0">
            <a:spAutoFit/>
          </a:bodyPr>
          <a:lstStyle/>
          <a:p>
            <a:r>
              <a:rPr lang="pl-PL" dirty="0" err="1" smtClean="0">
                <a:latin typeface="Arial Black" pitchFamily="34" charset="0"/>
              </a:rPr>
              <a:t>FeNi</a:t>
            </a:r>
            <a:r>
              <a:rPr lang="pl-PL" dirty="0" smtClean="0">
                <a:latin typeface="Arial Black" pitchFamily="34" charset="0"/>
              </a:rPr>
              <a:t> </a:t>
            </a:r>
            <a:r>
              <a:rPr lang="pl-PL" dirty="0" err="1" smtClean="0">
                <a:latin typeface="Arial Black" pitchFamily="34" charset="0"/>
              </a:rPr>
              <a:t>alloy</a:t>
            </a:r>
            <a:r>
              <a:rPr lang="pl-PL" dirty="0" smtClean="0">
                <a:latin typeface="Arial Black" pitchFamily="34" charset="0"/>
              </a:rPr>
              <a:t> (</a:t>
            </a:r>
            <a:r>
              <a:rPr lang="pl-PL" dirty="0" err="1" smtClean="0">
                <a:latin typeface="Arial Black" pitchFamily="34" charset="0"/>
              </a:rPr>
              <a:t>Kamacite</a:t>
            </a:r>
            <a:r>
              <a:rPr lang="pl-PL" dirty="0" smtClean="0">
                <a:latin typeface="Arial Black" pitchFamily="34" charset="0"/>
              </a:rPr>
              <a:t>, </a:t>
            </a:r>
            <a:r>
              <a:rPr lang="pl-PL" dirty="0" err="1" smtClean="0">
                <a:latin typeface="Arial Black" pitchFamily="34" charset="0"/>
              </a:rPr>
              <a:t>Taenite</a:t>
            </a:r>
            <a:r>
              <a:rPr lang="pl-PL" dirty="0" smtClean="0">
                <a:latin typeface="Arial Black" pitchFamily="34" charset="0"/>
              </a:rPr>
              <a:t>)</a:t>
            </a:r>
          </a:p>
          <a:p>
            <a:endParaRPr lang="pl-PL" sz="1000" dirty="0" smtClean="0">
              <a:latin typeface="Arial Black" pitchFamily="34" charset="0"/>
            </a:endParaRPr>
          </a:p>
          <a:p>
            <a:r>
              <a:rPr lang="pl-PL" dirty="0" smtClean="0">
                <a:latin typeface="Arial Black" pitchFamily="34" charset="0"/>
              </a:rPr>
              <a:t>SULFIDES:</a:t>
            </a:r>
          </a:p>
          <a:p>
            <a:r>
              <a:rPr lang="pl-PL" dirty="0" err="1" smtClean="0">
                <a:latin typeface="Arial Black" pitchFamily="34" charset="0"/>
              </a:rPr>
              <a:t>Troilite</a:t>
            </a:r>
            <a:r>
              <a:rPr lang="pl-PL" dirty="0" smtClean="0">
                <a:latin typeface="Arial Black" pitchFamily="34" charset="0"/>
              </a:rPr>
              <a:t>             </a:t>
            </a:r>
            <a:r>
              <a:rPr lang="pl-PL" dirty="0" err="1" smtClean="0">
                <a:latin typeface="Arial Black" pitchFamily="34" charset="0"/>
              </a:rPr>
              <a:t>FeS</a:t>
            </a:r>
            <a:endParaRPr lang="pl-PL" dirty="0" smtClean="0">
              <a:latin typeface="Arial Black" pitchFamily="34" charset="0"/>
            </a:endParaRPr>
          </a:p>
          <a:p>
            <a:r>
              <a:rPr lang="pl-PL" dirty="0" err="1" smtClean="0">
                <a:latin typeface="Arial Black" pitchFamily="34" charset="0"/>
              </a:rPr>
              <a:t>Niningerite</a:t>
            </a:r>
            <a:r>
              <a:rPr lang="pl-PL" dirty="0" smtClean="0">
                <a:latin typeface="Arial Black" pitchFamily="34" charset="0"/>
              </a:rPr>
              <a:t>      (Mg, Fe, Mn)S</a:t>
            </a:r>
          </a:p>
          <a:p>
            <a:r>
              <a:rPr lang="pl-PL" dirty="0" err="1" smtClean="0">
                <a:latin typeface="Arial Black" pitchFamily="34" charset="0"/>
              </a:rPr>
              <a:t>Alabandite</a:t>
            </a:r>
            <a:r>
              <a:rPr lang="pl-PL" dirty="0" smtClean="0">
                <a:latin typeface="Arial Black" pitchFamily="34" charset="0"/>
              </a:rPr>
              <a:t>       </a:t>
            </a:r>
            <a:r>
              <a:rPr lang="pl-PL" dirty="0" err="1" smtClean="0">
                <a:latin typeface="Symbol" pitchFamily="18" charset="2"/>
              </a:rPr>
              <a:t>a</a:t>
            </a:r>
            <a:r>
              <a:rPr lang="pl-PL" dirty="0" err="1" smtClean="0">
                <a:latin typeface="Arial Black" pitchFamily="34" charset="0"/>
              </a:rPr>
              <a:t>-MnS</a:t>
            </a:r>
            <a:endParaRPr lang="pl-PL" dirty="0" smtClean="0">
              <a:latin typeface="Arial Black" pitchFamily="34" charset="0"/>
            </a:endParaRPr>
          </a:p>
          <a:p>
            <a:r>
              <a:rPr lang="pl-PL" dirty="0" err="1" smtClean="0">
                <a:latin typeface="Arial Black" pitchFamily="34" charset="0"/>
              </a:rPr>
              <a:t>Keilite</a:t>
            </a:r>
            <a:r>
              <a:rPr lang="pl-PL" dirty="0" smtClean="0">
                <a:latin typeface="Arial Black" pitchFamily="34" charset="0"/>
              </a:rPr>
              <a:t>              (Fe, Mg)S</a:t>
            </a:r>
          </a:p>
          <a:p>
            <a:r>
              <a:rPr lang="pl-PL" dirty="0" err="1" smtClean="0">
                <a:latin typeface="Arial Black" pitchFamily="34" charset="0"/>
              </a:rPr>
              <a:t>Oldhamite</a:t>
            </a:r>
            <a:r>
              <a:rPr lang="pl-PL" dirty="0" smtClean="0">
                <a:latin typeface="Arial Black" pitchFamily="34" charset="0"/>
              </a:rPr>
              <a:t>        </a:t>
            </a:r>
            <a:r>
              <a:rPr lang="pl-PL" dirty="0" err="1" smtClean="0">
                <a:latin typeface="Arial Black" pitchFamily="34" charset="0"/>
              </a:rPr>
              <a:t>CaS</a:t>
            </a:r>
            <a:endParaRPr lang="pl-PL" dirty="0" smtClean="0">
              <a:latin typeface="Arial Black" pitchFamily="34" charset="0"/>
            </a:endParaRPr>
          </a:p>
          <a:p>
            <a:endParaRPr lang="pl-PL" sz="1000" dirty="0" smtClean="0">
              <a:latin typeface="Arial Black" pitchFamily="34" charset="0"/>
            </a:endParaRPr>
          </a:p>
          <a:p>
            <a:r>
              <a:rPr lang="pl-PL" dirty="0" smtClean="0">
                <a:latin typeface="Arial Black" pitchFamily="34" charset="0"/>
              </a:rPr>
              <a:t>OXIDES:</a:t>
            </a:r>
          </a:p>
          <a:p>
            <a:r>
              <a:rPr lang="pl-PL" dirty="0" err="1" smtClean="0">
                <a:latin typeface="Arial Black" pitchFamily="34" charset="0"/>
              </a:rPr>
              <a:t>Chromite</a:t>
            </a:r>
            <a:r>
              <a:rPr lang="pl-PL" dirty="0" smtClean="0">
                <a:latin typeface="Arial Black" pitchFamily="34" charset="0"/>
              </a:rPr>
              <a:t>          FeCr</a:t>
            </a:r>
            <a:r>
              <a:rPr lang="pl-PL" baseline="-25000" dirty="0" smtClean="0">
                <a:latin typeface="Arial Black" pitchFamily="34" charset="0"/>
              </a:rPr>
              <a:t>2</a:t>
            </a:r>
            <a:r>
              <a:rPr lang="pl-PL" dirty="0" smtClean="0">
                <a:latin typeface="Arial Black" pitchFamily="34" charset="0"/>
              </a:rPr>
              <a:t>O</a:t>
            </a:r>
            <a:r>
              <a:rPr lang="pl-PL" baseline="-25000" dirty="0" smtClean="0">
                <a:latin typeface="Arial Black" pitchFamily="34" charset="0"/>
              </a:rPr>
              <a:t>4</a:t>
            </a:r>
          </a:p>
          <a:p>
            <a:r>
              <a:rPr lang="pl-PL" dirty="0" err="1" smtClean="0">
                <a:latin typeface="Arial Black" pitchFamily="34" charset="0"/>
              </a:rPr>
              <a:t>Ilmenite</a:t>
            </a:r>
            <a:r>
              <a:rPr lang="pl-PL" dirty="0" smtClean="0">
                <a:latin typeface="Arial Black" pitchFamily="34" charset="0"/>
              </a:rPr>
              <a:t>            FeTiO</a:t>
            </a:r>
            <a:r>
              <a:rPr lang="pl-PL" baseline="-25000" dirty="0" smtClean="0">
                <a:latin typeface="Arial Black" pitchFamily="34" charset="0"/>
              </a:rPr>
              <a:t>3</a:t>
            </a:r>
          </a:p>
          <a:p>
            <a:endParaRPr lang="pl-PL" sz="1000" dirty="0" smtClean="0">
              <a:latin typeface="Arial Black" pitchFamily="34" charset="0"/>
            </a:endParaRPr>
          </a:p>
          <a:p>
            <a:r>
              <a:rPr lang="pl-PL" dirty="0" smtClean="0">
                <a:latin typeface="Arial Black" pitchFamily="34" charset="0"/>
              </a:rPr>
              <a:t>PHOSPHIDES:</a:t>
            </a:r>
          </a:p>
          <a:p>
            <a:r>
              <a:rPr lang="pl-PL" dirty="0" err="1" smtClean="0">
                <a:latin typeface="Arial Black" pitchFamily="34" charset="0"/>
              </a:rPr>
              <a:t>Schreibersite</a:t>
            </a:r>
            <a:r>
              <a:rPr lang="pl-PL" dirty="0" smtClean="0">
                <a:latin typeface="Arial Black" pitchFamily="34" charset="0"/>
              </a:rPr>
              <a:t>   (Fe, Ni)</a:t>
            </a:r>
            <a:r>
              <a:rPr lang="pl-PL" baseline="-25000" dirty="0" smtClean="0">
                <a:latin typeface="Arial Black" pitchFamily="34" charset="0"/>
              </a:rPr>
              <a:t>3</a:t>
            </a:r>
            <a:r>
              <a:rPr lang="pl-PL" dirty="0" smtClean="0">
                <a:latin typeface="Arial Black" pitchFamily="34" charset="0"/>
              </a:rPr>
              <a:t>P</a:t>
            </a:r>
          </a:p>
          <a:p>
            <a:r>
              <a:rPr lang="pl-PL" dirty="0" err="1" smtClean="0">
                <a:latin typeface="Arial Black" pitchFamily="34" charset="0"/>
              </a:rPr>
              <a:t>Barringerite</a:t>
            </a:r>
            <a:r>
              <a:rPr lang="pl-PL" dirty="0" smtClean="0">
                <a:latin typeface="Arial Black" pitchFamily="34" charset="0"/>
              </a:rPr>
              <a:t>     (Fe, Ni)</a:t>
            </a:r>
            <a:r>
              <a:rPr lang="pl-PL" baseline="-25000" dirty="0" smtClean="0">
                <a:latin typeface="Arial Black" pitchFamily="34" charset="0"/>
              </a:rPr>
              <a:t>2</a:t>
            </a:r>
            <a:r>
              <a:rPr lang="pl-PL" dirty="0" smtClean="0">
                <a:latin typeface="Arial Black" pitchFamily="34" charset="0"/>
              </a:rPr>
              <a:t>P</a:t>
            </a:r>
          </a:p>
        </p:txBody>
      </p:sp>
      <p:sp>
        <p:nvSpPr>
          <p:cNvPr id="7" name="pole tekstowe 6"/>
          <p:cNvSpPr txBox="1"/>
          <p:nvPr/>
        </p:nvSpPr>
        <p:spPr>
          <a:xfrm>
            <a:off x="5364088" y="2132856"/>
            <a:ext cx="2982996" cy="1200329"/>
          </a:xfrm>
          <a:prstGeom prst="rect">
            <a:avLst/>
          </a:prstGeom>
          <a:noFill/>
        </p:spPr>
        <p:txBody>
          <a:bodyPr wrap="none" rtlCol="0">
            <a:spAutoFit/>
          </a:bodyPr>
          <a:lstStyle/>
          <a:p>
            <a:r>
              <a:rPr lang="pl-PL" dirty="0" err="1" smtClean="0">
                <a:latin typeface="Arial Black" pitchFamily="34" charset="0"/>
              </a:rPr>
              <a:t>Pyroxene</a:t>
            </a:r>
            <a:r>
              <a:rPr lang="pl-PL" dirty="0" smtClean="0">
                <a:latin typeface="Arial Black" pitchFamily="34" charset="0"/>
              </a:rPr>
              <a:t> (</a:t>
            </a:r>
            <a:r>
              <a:rPr lang="pl-PL" dirty="0" err="1" smtClean="0">
                <a:latin typeface="Arial Black" pitchFamily="34" charset="0"/>
              </a:rPr>
              <a:t>Opx</a:t>
            </a:r>
            <a:r>
              <a:rPr lang="pl-PL" dirty="0" smtClean="0">
                <a:latin typeface="Arial Black" pitchFamily="34" charset="0"/>
              </a:rPr>
              <a:t>, </a:t>
            </a:r>
            <a:r>
              <a:rPr lang="pl-PL" dirty="0" err="1" smtClean="0">
                <a:latin typeface="Arial Black" pitchFamily="34" charset="0"/>
              </a:rPr>
              <a:t>Cpx</a:t>
            </a:r>
            <a:r>
              <a:rPr lang="pl-PL" dirty="0" smtClean="0">
                <a:latin typeface="Arial Black" pitchFamily="34" charset="0"/>
              </a:rPr>
              <a:t>)</a:t>
            </a:r>
          </a:p>
          <a:p>
            <a:r>
              <a:rPr lang="pl-PL" dirty="0" err="1" smtClean="0">
                <a:latin typeface="Arial Black" pitchFamily="34" charset="0"/>
              </a:rPr>
              <a:t>Olivine</a:t>
            </a:r>
            <a:endParaRPr lang="pl-PL" dirty="0" smtClean="0">
              <a:latin typeface="Arial Black" pitchFamily="34" charset="0"/>
            </a:endParaRPr>
          </a:p>
          <a:p>
            <a:r>
              <a:rPr lang="pl-PL" dirty="0" err="1" smtClean="0">
                <a:latin typeface="Arial Black" pitchFamily="34" charset="0"/>
              </a:rPr>
              <a:t>Feldspar</a:t>
            </a:r>
            <a:r>
              <a:rPr lang="pl-PL" dirty="0" smtClean="0">
                <a:latin typeface="Arial Black" pitchFamily="34" charset="0"/>
              </a:rPr>
              <a:t> (</a:t>
            </a:r>
            <a:r>
              <a:rPr lang="pl-PL" dirty="0" err="1" smtClean="0">
                <a:latin typeface="Arial Black" pitchFamily="34" charset="0"/>
              </a:rPr>
              <a:t>Plagioclase</a:t>
            </a:r>
            <a:r>
              <a:rPr lang="pl-PL" dirty="0" smtClean="0">
                <a:latin typeface="Arial Black" pitchFamily="34" charset="0"/>
              </a:rPr>
              <a:t>)</a:t>
            </a:r>
          </a:p>
          <a:p>
            <a:r>
              <a:rPr lang="pl-PL" dirty="0" smtClean="0">
                <a:latin typeface="Arial Black" pitchFamily="34" charset="0"/>
              </a:rPr>
              <a:t>SiO</a:t>
            </a:r>
            <a:r>
              <a:rPr lang="pl-PL" baseline="-25000" dirty="0" smtClean="0">
                <a:latin typeface="Arial Black" pitchFamily="34" charset="0"/>
              </a:rPr>
              <a:t>2</a:t>
            </a:r>
            <a:r>
              <a:rPr lang="pl-PL" dirty="0" smtClean="0">
                <a:latin typeface="Arial Black" pitchFamily="34" charset="0"/>
              </a:rPr>
              <a:t> </a:t>
            </a:r>
            <a:r>
              <a:rPr lang="pl-PL" dirty="0" err="1" smtClean="0">
                <a:latin typeface="Arial Black" pitchFamily="34" charset="0"/>
              </a:rPr>
              <a:t>polimorphs</a:t>
            </a:r>
            <a:endParaRPr lang="pl-PL" dirty="0">
              <a:latin typeface="Arial Black" pitchFamily="34" charset="0"/>
            </a:endParaRPr>
          </a:p>
        </p:txBody>
      </p:sp>
      <p:sp>
        <p:nvSpPr>
          <p:cNvPr id="8" name="pole tekstowe 7"/>
          <p:cNvSpPr txBox="1"/>
          <p:nvPr/>
        </p:nvSpPr>
        <p:spPr>
          <a:xfrm>
            <a:off x="5364088" y="3573016"/>
            <a:ext cx="1888530" cy="369332"/>
          </a:xfrm>
          <a:prstGeom prst="rect">
            <a:avLst/>
          </a:prstGeom>
          <a:noFill/>
        </p:spPr>
        <p:txBody>
          <a:bodyPr wrap="none" rtlCol="0">
            <a:spAutoFit/>
          </a:bodyPr>
          <a:lstStyle/>
          <a:p>
            <a:r>
              <a:rPr lang="pl-PL" dirty="0" err="1" smtClean="0">
                <a:latin typeface="Arial Black" pitchFamily="34" charset="0"/>
              </a:rPr>
              <a:t>Silicate</a:t>
            </a:r>
            <a:r>
              <a:rPr lang="pl-PL" dirty="0" smtClean="0">
                <a:latin typeface="Arial Black" pitchFamily="34" charset="0"/>
              </a:rPr>
              <a:t> </a:t>
            </a:r>
            <a:r>
              <a:rPr lang="pl-PL" dirty="0" err="1" smtClean="0">
                <a:latin typeface="Arial Black" pitchFamily="34" charset="0"/>
              </a:rPr>
              <a:t>glass</a:t>
            </a:r>
            <a:endParaRPr lang="pl-PL" dirty="0">
              <a:latin typeface="Arial Black" pitchFamily="34" charset="0"/>
            </a:endParaRPr>
          </a:p>
        </p:txBody>
      </p:sp>
      <p:sp>
        <p:nvSpPr>
          <p:cNvPr id="10" name="pole tekstowe 9"/>
          <p:cNvSpPr txBox="1"/>
          <p:nvPr/>
        </p:nvSpPr>
        <p:spPr>
          <a:xfrm>
            <a:off x="323528" y="5949280"/>
            <a:ext cx="2306850" cy="369332"/>
          </a:xfrm>
          <a:prstGeom prst="rect">
            <a:avLst/>
          </a:prstGeom>
          <a:noFill/>
        </p:spPr>
        <p:txBody>
          <a:bodyPr wrap="none" rtlCol="0">
            <a:spAutoFit/>
          </a:bodyPr>
          <a:lstStyle/>
          <a:p>
            <a:r>
              <a:rPr lang="pl-PL" dirty="0" err="1" smtClean="0">
                <a:latin typeface="Arial Black" pitchFamily="34" charset="0"/>
              </a:rPr>
              <a:t>Graphite</a:t>
            </a:r>
            <a:r>
              <a:rPr lang="pl-PL" dirty="0" smtClean="0">
                <a:latin typeface="Arial Black" pitchFamily="34" charset="0"/>
              </a:rPr>
              <a:t>           C</a:t>
            </a:r>
          </a:p>
        </p:txBody>
      </p:sp>
      <p:sp>
        <p:nvSpPr>
          <p:cNvPr id="11" name="pole tekstowe 10"/>
          <p:cNvSpPr txBox="1"/>
          <p:nvPr/>
        </p:nvSpPr>
        <p:spPr>
          <a:xfrm>
            <a:off x="5364088" y="1340768"/>
            <a:ext cx="2969211" cy="369332"/>
          </a:xfrm>
          <a:prstGeom prst="rect">
            <a:avLst/>
          </a:prstGeom>
          <a:noFill/>
        </p:spPr>
        <p:txBody>
          <a:bodyPr wrap="none" rtlCol="0">
            <a:spAutoFit/>
          </a:bodyPr>
          <a:lstStyle/>
          <a:p>
            <a:r>
              <a:rPr lang="pl-PL" dirty="0" smtClean="0">
                <a:solidFill>
                  <a:srgbClr val="C00000"/>
                </a:solidFill>
                <a:latin typeface="Arial Black" pitchFamily="34" charset="0"/>
              </a:rPr>
              <a:t>Transparent </a:t>
            </a:r>
            <a:r>
              <a:rPr lang="pl-PL" dirty="0" err="1" smtClean="0">
                <a:solidFill>
                  <a:srgbClr val="C00000"/>
                </a:solidFill>
                <a:latin typeface="Arial Black" pitchFamily="34" charset="0"/>
              </a:rPr>
              <a:t>minerals</a:t>
            </a:r>
            <a:r>
              <a:rPr lang="pl-PL" dirty="0" smtClean="0">
                <a:solidFill>
                  <a:srgbClr val="C00000"/>
                </a:solidFill>
                <a:latin typeface="Arial Black" pitchFamily="34" charset="0"/>
              </a:rPr>
              <a:t>:</a:t>
            </a:r>
            <a:endParaRPr lang="pl-PL" dirty="0">
              <a:solidFill>
                <a:srgbClr val="C00000"/>
              </a:solidFill>
              <a:latin typeface="Arial Black" pitchFamily="34" charset="0"/>
            </a:endParaRPr>
          </a:p>
        </p:txBody>
      </p:sp>
      <p:sp>
        <p:nvSpPr>
          <p:cNvPr id="12" name="pole tekstowe 11"/>
          <p:cNvSpPr txBox="1"/>
          <p:nvPr/>
        </p:nvSpPr>
        <p:spPr>
          <a:xfrm>
            <a:off x="5364088" y="4005064"/>
            <a:ext cx="3159839" cy="369332"/>
          </a:xfrm>
          <a:prstGeom prst="rect">
            <a:avLst/>
          </a:prstGeom>
          <a:noFill/>
        </p:spPr>
        <p:txBody>
          <a:bodyPr wrap="none" rtlCol="0">
            <a:spAutoFit/>
          </a:bodyPr>
          <a:lstStyle/>
          <a:p>
            <a:r>
              <a:rPr lang="pl-PL" dirty="0" err="1" smtClean="0">
                <a:latin typeface="Arial Black" pitchFamily="34" charset="0"/>
              </a:rPr>
              <a:t>Sinoite</a:t>
            </a:r>
            <a:r>
              <a:rPr lang="pl-PL" dirty="0" smtClean="0">
                <a:latin typeface="Arial Black" pitchFamily="34" charset="0"/>
              </a:rPr>
              <a:t>               Si</a:t>
            </a:r>
            <a:r>
              <a:rPr lang="pl-PL" baseline="-25000" dirty="0" smtClean="0">
                <a:latin typeface="Arial Black" pitchFamily="34" charset="0"/>
              </a:rPr>
              <a:t>2</a:t>
            </a:r>
            <a:r>
              <a:rPr lang="pl-PL" dirty="0" smtClean="0">
                <a:latin typeface="Arial Black" pitchFamily="34" charset="0"/>
              </a:rPr>
              <a:t>N</a:t>
            </a:r>
            <a:r>
              <a:rPr lang="pl-PL" baseline="-25000" dirty="0" smtClean="0">
                <a:latin typeface="Arial Black" pitchFamily="34" charset="0"/>
              </a:rPr>
              <a:t>2</a:t>
            </a:r>
            <a:r>
              <a:rPr lang="pl-PL" dirty="0" smtClean="0">
                <a:latin typeface="Arial Black" pitchFamily="34" charset="0"/>
              </a:rPr>
              <a:t>O</a:t>
            </a:r>
          </a:p>
        </p:txBody>
      </p:sp>
      <p:sp>
        <p:nvSpPr>
          <p:cNvPr id="13" name="pole tekstowe 12"/>
          <p:cNvSpPr txBox="1"/>
          <p:nvPr/>
        </p:nvSpPr>
        <p:spPr>
          <a:xfrm>
            <a:off x="323528" y="6309320"/>
            <a:ext cx="2715936" cy="369332"/>
          </a:xfrm>
          <a:prstGeom prst="rect">
            <a:avLst/>
          </a:prstGeom>
          <a:noFill/>
        </p:spPr>
        <p:txBody>
          <a:bodyPr wrap="none" rtlCol="0">
            <a:spAutoFit/>
          </a:bodyPr>
          <a:lstStyle/>
          <a:p>
            <a:r>
              <a:rPr lang="pl-PL" dirty="0" err="1" smtClean="0">
                <a:latin typeface="Arial Black" pitchFamily="34" charset="0"/>
              </a:rPr>
              <a:t>Cohenite</a:t>
            </a:r>
            <a:r>
              <a:rPr lang="pl-PL" dirty="0" smtClean="0">
                <a:latin typeface="Arial Black" pitchFamily="34" charset="0"/>
              </a:rPr>
              <a:t>           Fe</a:t>
            </a:r>
            <a:r>
              <a:rPr lang="pl-PL" baseline="-25000" dirty="0" smtClean="0">
                <a:latin typeface="Arial Black" pitchFamily="34" charset="0"/>
              </a:rPr>
              <a:t>3</a:t>
            </a:r>
            <a:r>
              <a:rPr lang="pl-PL" dirty="0" smtClean="0">
                <a:latin typeface="Arial Black" pitchFamily="34" charset="0"/>
              </a:rPr>
              <a:t>C</a:t>
            </a:r>
          </a:p>
        </p:txBody>
      </p:sp>
      <p:sp>
        <p:nvSpPr>
          <p:cNvPr id="14" name="pole tekstowe 13"/>
          <p:cNvSpPr txBox="1"/>
          <p:nvPr/>
        </p:nvSpPr>
        <p:spPr>
          <a:xfrm>
            <a:off x="5364088" y="4437112"/>
            <a:ext cx="2467342" cy="369332"/>
          </a:xfrm>
          <a:prstGeom prst="rect">
            <a:avLst/>
          </a:prstGeom>
          <a:noFill/>
        </p:spPr>
        <p:txBody>
          <a:bodyPr wrap="none" rtlCol="0">
            <a:spAutoFit/>
          </a:bodyPr>
          <a:lstStyle/>
          <a:p>
            <a:r>
              <a:rPr lang="pl-PL" dirty="0" err="1" smtClean="0">
                <a:latin typeface="Arial Black" pitchFamily="34" charset="0"/>
              </a:rPr>
              <a:t>Diamond</a:t>
            </a:r>
            <a:r>
              <a:rPr lang="pl-PL" dirty="0" smtClean="0">
                <a:latin typeface="Arial Black" pitchFamily="34" charset="0"/>
              </a:rPr>
              <a:t>             C</a:t>
            </a:r>
          </a:p>
        </p:txBody>
      </p:sp>
      <p:sp>
        <p:nvSpPr>
          <p:cNvPr id="15" name="pole tekstowe 14"/>
          <p:cNvSpPr txBox="1"/>
          <p:nvPr/>
        </p:nvSpPr>
        <p:spPr>
          <a:xfrm>
            <a:off x="5364088" y="4869160"/>
            <a:ext cx="2929007" cy="369332"/>
          </a:xfrm>
          <a:prstGeom prst="rect">
            <a:avLst/>
          </a:prstGeom>
          <a:noFill/>
        </p:spPr>
        <p:txBody>
          <a:bodyPr wrap="none" rtlCol="0">
            <a:spAutoFit/>
          </a:bodyPr>
          <a:lstStyle/>
          <a:p>
            <a:r>
              <a:rPr lang="pl-PL" dirty="0" err="1" smtClean="0">
                <a:latin typeface="Arial Black" pitchFamily="34" charset="0"/>
              </a:rPr>
              <a:t>Halite</a:t>
            </a:r>
            <a:r>
              <a:rPr lang="pl-PL" dirty="0" smtClean="0">
                <a:latin typeface="Arial Black" pitchFamily="34" charset="0"/>
              </a:rPr>
              <a:t>                  </a:t>
            </a:r>
            <a:r>
              <a:rPr lang="pl-PL" dirty="0" err="1" smtClean="0">
                <a:latin typeface="Arial Black" pitchFamily="34" charset="0"/>
              </a:rPr>
              <a:t>NaCl</a:t>
            </a:r>
            <a:endParaRPr lang="pl-PL" dirty="0" smtClean="0">
              <a:latin typeface="Arial Black" pitchFamily="34" charset="0"/>
            </a:endParaRPr>
          </a:p>
        </p:txBody>
      </p:sp>
      <p:sp>
        <p:nvSpPr>
          <p:cNvPr id="16" name="pole tekstowe 15"/>
          <p:cNvSpPr txBox="1"/>
          <p:nvPr/>
        </p:nvSpPr>
        <p:spPr>
          <a:xfrm>
            <a:off x="5364088" y="5301208"/>
            <a:ext cx="1910972" cy="369332"/>
          </a:xfrm>
          <a:prstGeom prst="rect">
            <a:avLst/>
          </a:prstGeom>
          <a:noFill/>
        </p:spPr>
        <p:txBody>
          <a:bodyPr wrap="none" rtlCol="0">
            <a:spAutoFit/>
          </a:bodyPr>
          <a:lstStyle/>
          <a:p>
            <a:r>
              <a:rPr lang="pl-PL" dirty="0" err="1" smtClean="0">
                <a:latin typeface="Arial Black" pitchFamily="34" charset="0"/>
              </a:rPr>
              <a:t>Apatite</a:t>
            </a:r>
            <a:r>
              <a:rPr lang="pl-PL" dirty="0" smtClean="0">
                <a:latin typeface="Arial Black" pitchFamily="34" charset="0"/>
              </a:rPr>
              <a:t> group</a:t>
            </a:r>
          </a:p>
        </p:txBody>
      </p:sp>
      <p:sp>
        <p:nvSpPr>
          <p:cNvPr id="17" name="pole tekstowe 16"/>
          <p:cNvSpPr txBox="1"/>
          <p:nvPr/>
        </p:nvSpPr>
        <p:spPr>
          <a:xfrm>
            <a:off x="5364088" y="5733256"/>
            <a:ext cx="3172663" cy="369332"/>
          </a:xfrm>
          <a:prstGeom prst="rect">
            <a:avLst/>
          </a:prstGeom>
          <a:noFill/>
        </p:spPr>
        <p:txBody>
          <a:bodyPr wrap="none" rtlCol="0">
            <a:spAutoFit/>
          </a:bodyPr>
          <a:lstStyle/>
          <a:p>
            <a:r>
              <a:rPr lang="pl-PL" dirty="0" err="1" smtClean="0">
                <a:latin typeface="Arial Black" pitchFamily="34" charset="0"/>
              </a:rPr>
              <a:t>Calcite</a:t>
            </a:r>
            <a:r>
              <a:rPr lang="pl-PL" dirty="0" smtClean="0">
                <a:latin typeface="Arial Black" pitchFamily="34" charset="0"/>
              </a:rPr>
              <a:t>                CaCO</a:t>
            </a:r>
            <a:r>
              <a:rPr lang="pl-PL" baseline="-25000" dirty="0" smtClean="0">
                <a:latin typeface="Arial Black" pitchFamily="34" charset="0"/>
              </a:rPr>
              <a:t>3</a:t>
            </a:r>
          </a:p>
        </p:txBody>
      </p:sp>
      <p:sp>
        <p:nvSpPr>
          <p:cNvPr id="18" name="pole tekstowe 17"/>
          <p:cNvSpPr txBox="1"/>
          <p:nvPr/>
        </p:nvSpPr>
        <p:spPr>
          <a:xfrm>
            <a:off x="5364088" y="6165304"/>
            <a:ext cx="3788217" cy="369332"/>
          </a:xfrm>
          <a:prstGeom prst="rect">
            <a:avLst/>
          </a:prstGeom>
          <a:noFill/>
        </p:spPr>
        <p:txBody>
          <a:bodyPr wrap="none" rtlCol="0">
            <a:spAutoFit/>
          </a:bodyPr>
          <a:lstStyle/>
          <a:p>
            <a:r>
              <a:rPr lang="pl-PL" dirty="0" err="1" smtClean="0">
                <a:latin typeface="Arial Black" pitchFamily="34" charset="0"/>
              </a:rPr>
              <a:t>Gypsum</a:t>
            </a:r>
            <a:r>
              <a:rPr lang="pl-PL" dirty="0" smtClean="0">
                <a:latin typeface="Arial Black" pitchFamily="34" charset="0"/>
              </a:rPr>
              <a:t>         Ca[SO</a:t>
            </a:r>
            <a:r>
              <a:rPr lang="pl-PL" baseline="-25000" dirty="0" smtClean="0">
                <a:latin typeface="Arial Black" pitchFamily="34" charset="0"/>
              </a:rPr>
              <a:t>4</a:t>
            </a:r>
            <a:r>
              <a:rPr lang="pl-PL" dirty="0" smtClean="0">
                <a:latin typeface="Arial Black" pitchFamily="34" charset="0"/>
              </a:rPr>
              <a:t>]   2H</a:t>
            </a:r>
            <a:r>
              <a:rPr lang="pl-PL" baseline="-25000" dirty="0" smtClean="0">
                <a:latin typeface="Arial Black" pitchFamily="34" charset="0"/>
              </a:rPr>
              <a:t>2</a:t>
            </a:r>
            <a:r>
              <a:rPr lang="pl-PL" dirty="0" smtClean="0">
                <a:latin typeface="Arial Black" pitchFamily="34" charset="0"/>
              </a:rPr>
              <a:t>O</a:t>
            </a:r>
          </a:p>
        </p:txBody>
      </p:sp>
      <p:sp>
        <p:nvSpPr>
          <p:cNvPr id="19" name="Elipsa 18"/>
          <p:cNvSpPr/>
          <p:nvPr/>
        </p:nvSpPr>
        <p:spPr>
          <a:xfrm>
            <a:off x="8172400" y="6309320"/>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lide(fromBottom)">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0.7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strVal val="#ppt_w*0.70"/>
                                          </p:val>
                                        </p:tav>
                                        <p:tav tm="100000">
                                          <p:val>
                                            <p:strVal val="#ppt_w"/>
                                          </p:val>
                                        </p:tav>
                                      </p:tavLst>
                                    </p:anim>
                                    <p:anim calcmode="lin" valueType="num">
                                      <p:cBhvr>
                                        <p:cTn id="45" dur="1000" fill="hold"/>
                                        <p:tgtEl>
                                          <p:spTgt spid="5"/>
                                        </p:tgtEl>
                                        <p:attrNameLst>
                                          <p:attrName>ppt_h</p:attrName>
                                        </p:attrNameLst>
                                      </p:cBhvr>
                                      <p:tavLst>
                                        <p:tav tm="0">
                                          <p:val>
                                            <p:strVal val="#ppt_h"/>
                                          </p:val>
                                        </p:tav>
                                        <p:tav tm="100000">
                                          <p:val>
                                            <p:strVal val="#ppt_h"/>
                                          </p:val>
                                        </p:tav>
                                      </p:tavLst>
                                    </p:anim>
                                    <p:animEffect transition="in" filter="fade">
                                      <p:cBhvr>
                                        <p:cTn id="46" dur="1000"/>
                                        <p:tgtEl>
                                          <p:spTgt spid="5"/>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strVal val="#ppt_w*0.70"/>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Effect transition="in" filter="fade">
                                      <p:cBhvr>
                                        <p:cTn id="51" dur="1000"/>
                                        <p:tgtEl>
                                          <p:spTgt spid="7"/>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strVal val="#ppt_w*0.70"/>
                                          </p:val>
                                        </p:tav>
                                        <p:tav tm="100000">
                                          <p:val>
                                            <p:strVal val="#ppt_w"/>
                                          </p:val>
                                        </p:tav>
                                      </p:tavLst>
                                    </p:anim>
                                    <p:anim calcmode="lin" valueType="num">
                                      <p:cBhvr>
                                        <p:cTn id="55" dur="1000" fill="hold"/>
                                        <p:tgtEl>
                                          <p:spTgt spid="8"/>
                                        </p:tgtEl>
                                        <p:attrNameLst>
                                          <p:attrName>ppt_h</p:attrName>
                                        </p:attrNameLst>
                                      </p:cBhvr>
                                      <p:tavLst>
                                        <p:tav tm="0">
                                          <p:val>
                                            <p:strVal val="#ppt_h"/>
                                          </p:val>
                                        </p:tav>
                                        <p:tav tm="100000">
                                          <p:val>
                                            <p:strVal val="#ppt_h"/>
                                          </p:val>
                                        </p:tav>
                                      </p:tavLst>
                                    </p:anim>
                                    <p:animEffect transition="in" filter="fade">
                                      <p:cBhvr>
                                        <p:cTn id="56" dur="1000"/>
                                        <p:tgtEl>
                                          <p:spTgt spid="8"/>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strVal val="#ppt_w*0.70"/>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Effect transition="in" filter="fade">
                                      <p:cBhvr>
                                        <p:cTn id="61" dur="1000"/>
                                        <p:tgtEl>
                                          <p:spTgt spid="12"/>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strVal val="#ppt_w*0.7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animEffect transition="in" filter="fade">
                                      <p:cBhvr>
                                        <p:cTn id="66" dur="1000"/>
                                        <p:tgtEl>
                                          <p:spTgt spid="14"/>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strVal val="#ppt_w*0.7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animEffect transition="in" filter="fade">
                                      <p:cBhvr>
                                        <p:cTn id="71" dur="1000"/>
                                        <p:tgtEl>
                                          <p:spTgt spid="15"/>
                                        </p:tgtEl>
                                      </p:cBhvr>
                                    </p:animEffect>
                                  </p:childTnLst>
                                </p:cTn>
                              </p:par>
                              <p:par>
                                <p:cTn id="72" presetID="55"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strVal val="#ppt_w*0.7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animEffect transition="in" filter="fade">
                                      <p:cBhvr>
                                        <p:cTn id="76" dur="1000"/>
                                        <p:tgtEl>
                                          <p:spTgt spid="16"/>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strVal val="#ppt_w*0.7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animEffect transition="in" filter="fade">
                                      <p:cBhvr>
                                        <p:cTn id="81" dur="10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down)">
                                      <p:cBhvr>
                                        <p:cTn id="86" dur="580">
                                          <p:stCondLst>
                                            <p:cond delay="0"/>
                                          </p:stCondLst>
                                        </p:cTn>
                                        <p:tgtEl>
                                          <p:spTgt spid="19"/>
                                        </p:tgtEl>
                                      </p:cBhvr>
                                    </p:animEffect>
                                    <p:anim calcmode="lin" valueType="num">
                                      <p:cBhvr>
                                        <p:cTn id="8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2" dur="26">
                                          <p:stCondLst>
                                            <p:cond delay="650"/>
                                          </p:stCondLst>
                                        </p:cTn>
                                        <p:tgtEl>
                                          <p:spTgt spid="19"/>
                                        </p:tgtEl>
                                      </p:cBhvr>
                                      <p:to x="100000" y="60000"/>
                                    </p:animScale>
                                    <p:animScale>
                                      <p:cBhvr>
                                        <p:cTn id="93" dur="166" decel="50000">
                                          <p:stCondLst>
                                            <p:cond delay="676"/>
                                          </p:stCondLst>
                                        </p:cTn>
                                        <p:tgtEl>
                                          <p:spTgt spid="19"/>
                                        </p:tgtEl>
                                      </p:cBhvr>
                                      <p:to x="100000" y="100000"/>
                                    </p:animScale>
                                    <p:animScale>
                                      <p:cBhvr>
                                        <p:cTn id="94" dur="26">
                                          <p:stCondLst>
                                            <p:cond delay="1312"/>
                                          </p:stCondLst>
                                        </p:cTn>
                                        <p:tgtEl>
                                          <p:spTgt spid="19"/>
                                        </p:tgtEl>
                                      </p:cBhvr>
                                      <p:to x="100000" y="80000"/>
                                    </p:animScale>
                                    <p:animScale>
                                      <p:cBhvr>
                                        <p:cTn id="95" dur="166" decel="50000">
                                          <p:stCondLst>
                                            <p:cond delay="1338"/>
                                          </p:stCondLst>
                                        </p:cTn>
                                        <p:tgtEl>
                                          <p:spTgt spid="19"/>
                                        </p:tgtEl>
                                      </p:cBhvr>
                                      <p:to x="100000" y="100000"/>
                                    </p:animScale>
                                    <p:animScale>
                                      <p:cBhvr>
                                        <p:cTn id="96" dur="26">
                                          <p:stCondLst>
                                            <p:cond delay="1642"/>
                                          </p:stCondLst>
                                        </p:cTn>
                                        <p:tgtEl>
                                          <p:spTgt spid="19"/>
                                        </p:tgtEl>
                                      </p:cBhvr>
                                      <p:to x="100000" y="90000"/>
                                    </p:animScale>
                                    <p:animScale>
                                      <p:cBhvr>
                                        <p:cTn id="97" dur="166" decel="50000">
                                          <p:stCondLst>
                                            <p:cond delay="1668"/>
                                          </p:stCondLst>
                                        </p:cTn>
                                        <p:tgtEl>
                                          <p:spTgt spid="19"/>
                                        </p:tgtEl>
                                      </p:cBhvr>
                                      <p:to x="100000" y="100000"/>
                                    </p:animScale>
                                    <p:animScale>
                                      <p:cBhvr>
                                        <p:cTn id="98" dur="26">
                                          <p:stCondLst>
                                            <p:cond delay="1808"/>
                                          </p:stCondLst>
                                        </p:cTn>
                                        <p:tgtEl>
                                          <p:spTgt spid="19"/>
                                        </p:tgtEl>
                                      </p:cBhvr>
                                      <p:to x="100000" y="95000"/>
                                    </p:animScale>
                                    <p:animScale>
                                      <p:cBhvr>
                                        <p:cTn id="99"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8" grpId="0"/>
      <p:bldP spid="12" grpId="0"/>
      <p:bldP spid="14" grpId="0"/>
      <p:bldP spid="15" grpId="0"/>
      <p:bldP spid="16" grpId="0"/>
      <p:bldP spid="17" grpId="0"/>
      <p:bldP spid="18"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Acfer094"/>
          <p:cNvPicPr>
            <a:picLocks noChangeAspect="1" noChangeArrowheads="1"/>
          </p:cNvPicPr>
          <p:nvPr/>
        </p:nvPicPr>
        <p:blipFill>
          <a:blip r:embed="rId2" cstate="print"/>
          <a:srcRect t="3539" b="2831"/>
          <a:stretch>
            <a:fillRect/>
          </a:stretch>
        </p:blipFill>
        <p:spPr bwMode="auto">
          <a:xfrm>
            <a:off x="4557326" y="-27384"/>
            <a:ext cx="4586674" cy="4588272"/>
          </a:xfrm>
          <a:prstGeom prst="rect">
            <a:avLst/>
          </a:prstGeom>
          <a:noFill/>
        </p:spPr>
      </p:pic>
      <p:pic>
        <p:nvPicPr>
          <p:cNvPr id="94213" name="Picture 5" descr="dhajala"/>
          <p:cNvPicPr>
            <a:picLocks noChangeAspect="1" noChangeArrowheads="1"/>
          </p:cNvPicPr>
          <p:nvPr/>
        </p:nvPicPr>
        <p:blipFill>
          <a:blip r:embed="rId3" cstate="print"/>
          <a:srcRect b="4805"/>
          <a:stretch>
            <a:fillRect/>
          </a:stretch>
        </p:blipFill>
        <p:spPr bwMode="auto">
          <a:xfrm>
            <a:off x="4572000" y="3292475"/>
            <a:ext cx="4572000" cy="3565525"/>
          </a:xfrm>
          <a:prstGeom prst="rect">
            <a:avLst/>
          </a:prstGeom>
          <a:noFill/>
        </p:spPr>
      </p:pic>
      <p:sp>
        <p:nvSpPr>
          <p:cNvPr id="94214" name="Text Box 6"/>
          <p:cNvSpPr txBox="1">
            <a:spLocks noChangeArrowheads="1"/>
          </p:cNvSpPr>
          <p:nvPr/>
        </p:nvSpPr>
        <p:spPr bwMode="auto">
          <a:xfrm>
            <a:off x="179512" y="260648"/>
            <a:ext cx="4146071" cy="461665"/>
          </a:xfrm>
          <a:prstGeom prst="rect">
            <a:avLst/>
          </a:prstGeom>
          <a:noFill/>
          <a:ln w="9525">
            <a:noFill/>
            <a:miter lim="800000"/>
            <a:headEnd/>
            <a:tailEnd/>
          </a:ln>
          <a:effectLst/>
          <a:scene3d>
            <a:camera prst="orthographicFront"/>
            <a:lightRig rig="threePt" dir="t"/>
          </a:scene3d>
          <a:sp3d>
            <a:bevelT prst="convex"/>
          </a:sp3d>
        </p:spPr>
        <p:txBody>
          <a:bodyPr wrap="none">
            <a:spAutoFit/>
            <a:sp3d extrusionH="57150">
              <a:bevelT w="57150" h="38100" prst="artDeco"/>
            </a:sp3d>
          </a:bodyPr>
          <a:lstStyle/>
          <a:p>
            <a:r>
              <a:rPr lang="en-US" sz="2400" b="1" dirty="0" err="1">
                <a:latin typeface="Copperplate Gothic Light" pitchFamily="34" charset="0"/>
              </a:rPr>
              <a:t>Chondrite</a:t>
            </a:r>
            <a:r>
              <a:rPr lang="en-US" sz="2400" b="1" dirty="0">
                <a:latin typeface="Copperplate Gothic Light" pitchFamily="34" charset="0"/>
              </a:rPr>
              <a:t> Components</a:t>
            </a:r>
          </a:p>
        </p:txBody>
      </p:sp>
      <p:sp>
        <p:nvSpPr>
          <p:cNvPr id="94215" name="Text Box 7"/>
          <p:cNvSpPr txBox="1">
            <a:spLocks noChangeArrowheads="1"/>
          </p:cNvSpPr>
          <p:nvPr/>
        </p:nvSpPr>
        <p:spPr bwMode="auto">
          <a:xfrm>
            <a:off x="395288" y="1196975"/>
            <a:ext cx="1238250" cy="366713"/>
          </a:xfrm>
          <a:prstGeom prst="rect">
            <a:avLst/>
          </a:prstGeom>
          <a:noFill/>
          <a:ln w="9525">
            <a:noFill/>
            <a:miter lim="800000"/>
            <a:headEnd/>
            <a:tailEnd/>
          </a:ln>
          <a:effectLst/>
        </p:spPr>
        <p:txBody>
          <a:bodyPr wrap="none">
            <a:spAutoFit/>
          </a:bodyPr>
          <a:lstStyle/>
          <a:p>
            <a:r>
              <a:rPr lang="en-US" dirty="0" err="1">
                <a:latin typeface="Times New Roman" pitchFamily="18" charset="0"/>
              </a:rPr>
              <a:t>Chondrules</a:t>
            </a:r>
            <a:endParaRPr lang="en-US" dirty="0">
              <a:latin typeface="Times New Roman" pitchFamily="18" charset="0"/>
            </a:endParaRPr>
          </a:p>
        </p:txBody>
      </p:sp>
      <p:sp>
        <p:nvSpPr>
          <p:cNvPr id="94216" name="Text Box 8"/>
          <p:cNvSpPr txBox="1">
            <a:spLocks noChangeArrowheads="1"/>
          </p:cNvSpPr>
          <p:nvPr/>
        </p:nvSpPr>
        <p:spPr bwMode="auto">
          <a:xfrm>
            <a:off x="395288" y="3357563"/>
            <a:ext cx="3594100" cy="366712"/>
          </a:xfrm>
          <a:prstGeom prst="rect">
            <a:avLst/>
          </a:prstGeom>
          <a:noFill/>
          <a:ln w="9525">
            <a:noFill/>
            <a:miter lim="800000"/>
            <a:headEnd/>
            <a:tailEnd/>
          </a:ln>
          <a:effectLst/>
        </p:spPr>
        <p:txBody>
          <a:bodyPr wrap="none">
            <a:spAutoFit/>
          </a:bodyPr>
          <a:lstStyle/>
          <a:p>
            <a:r>
              <a:rPr lang="en-US">
                <a:latin typeface="Times New Roman" pitchFamily="18" charset="0"/>
              </a:rPr>
              <a:t>Amoeboid olivine aggregates AOA’s</a:t>
            </a:r>
          </a:p>
        </p:txBody>
      </p:sp>
      <p:sp>
        <p:nvSpPr>
          <p:cNvPr id="94217" name="Text Box 9"/>
          <p:cNvSpPr txBox="1">
            <a:spLocks noChangeArrowheads="1"/>
          </p:cNvSpPr>
          <p:nvPr/>
        </p:nvSpPr>
        <p:spPr bwMode="auto">
          <a:xfrm>
            <a:off x="395288" y="2133600"/>
            <a:ext cx="3790950" cy="366713"/>
          </a:xfrm>
          <a:prstGeom prst="rect">
            <a:avLst/>
          </a:prstGeom>
          <a:noFill/>
          <a:ln w="9525">
            <a:noFill/>
            <a:miter lim="800000"/>
            <a:headEnd/>
            <a:tailEnd/>
          </a:ln>
          <a:effectLst/>
        </p:spPr>
        <p:txBody>
          <a:bodyPr wrap="none">
            <a:spAutoFit/>
          </a:bodyPr>
          <a:lstStyle/>
          <a:p>
            <a:r>
              <a:rPr lang="en-US" dirty="0">
                <a:latin typeface="Times New Roman" pitchFamily="18" charset="0"/>
              </a:rPr>
              <a:t>Calcium-Aluminum Inclusions (CAI’s)</a:t>
            </a:r>
          </a:p>
        </p:txBody>
      </p:sp>
      <p:sp>
        <p:nvSpPr>
          <p:cNvPr id="94218" name="Text Box 10"/>
          <p:cNvSpPr txBox="1">
            <a:spLocks noChangeArrowheads="1"/>
          </p:cNvSpPr>
          <p:nvPr/>
        </p:nvSpPr>
        <p:spPr bwMode="auto">
          <a:xfrm>
            <a:off x="395288" y="4292600"/>
            <a:ext cx="1231900" cy="366713"/>
          </a:xfrm>
          <a:prstGeom prst="rect">
            <a:avLst/>
          </a:prstGeom>
          <a:noFill/>
          <a:ln w="9525">
            <a:noFill/>
            <a:miter lim="800000"/>
            <a:headEnd/>
            <a:tailEnd/>
          </a:ln>
          <a:effectLst/>
        </p:spPr>
        <p:txBody>
          <a:bodyPr wrap="none">
            <a:spAutoFit/>
          </a:bodyPr>
          <a:lstStyle/>
          <a:p>
            <a:r>
              <a:rPr lang="en-US">
                <a:latin typeface="Times New Roman" pitchFamily="18" charset="0"/>
              </a:rPr>
              <a:t>Fe-Ni alloy</a:t>
            </a:r>
          </a:p>
        </p:txBody>
      </p:sp>
      <p:sp>
        <p:nvSpPr>
          <p:cNvPr id="94219" name="Text Box 11"/>
          <p:cNvSpPr txBox="1">
            <a:spLocks noChangeArrowheads="1"/>
          </p:cNvSpPr>
          <p:nvPr/>
        </p:nvSpPr>
        <p:spPr bwMode="auto">
          <a:xfrm>
            <a:off x="395288" y="5300663"/>
            <a:ext cx="2006600" cy="366712"/>
          </a:xfrm>
          <a:prstGeom prst="rect">
            <a:avLst/>
          </a:prstGeom>
          <a:noFill/>
          <a:ln w="9525">
            <a:noFill/>
            <a:miter lim="800000"/>
            <a:headEnd/>
            <a:tailEnd/>
          </a:ln>
          <a:effectLst/>
        </p:spPr>
        <p:txBody>
          <a:bodyPr wrap="none">
            <a:spAutoFit/>
          </a:bodyPr>
          <a:lstStyle/>
          <a:p>
            <a:r>
              <a:rPr lang="en-US">
                <a:latin typeface="Times New Roman" pitchFamily="18" charset="0"/>
              </a:rPr>
              <a:t>Fine-grained matrix</a:t>
            </a:r>
          </a:p>
        </p:txBody>
      </p:sp>
      <p:sp>
        <p:nvSpPr>
          <p:cNvPr id="94222" name="Line 14"/>
          <p:cNvSpPr>
            <a:spLocks noChangeShapeType="1"/>
          </p:cNvSpPr>
          <p:nvPr/>
        </p:nvSpPr>
        <p:spPr bwMode="auto">
          <a:xfrm>
            <a:off x="1692275" y="4508500"/>
            <a:ext cx="4032250" cy="0"/>
          </a:xfrm>
          <a:prstGeom prst="line">
            <a:avLst/>
          </a:prstGeom>
          <a:noFill/>
          <a:ln w="38100">
            <a:solidFill>
              <a:srgbClr val="FF0000"/>
            </a:solidFill>
            <a:round/>
            <a:headEnd/>
            <a:tailEnd type="stealth" w="lg" len="lg"/>
          </a:ln>
          <a:effectLst/>
        </p:spPr>
        <p:txBody>
          <a:bodyPr/>
          <a:lstStyle/>
          <a:p>
            <a:endParaRPr lang="pl-PL"/>
          </a:p>
        </p:txBody>
      </p:sp>
      <p:sp>
        <p:nvSpPr>
          <p:cNvPr id="94223" name="Line 15"/>
          <p:cNvSpPr>
            <a:spLocks noChangeShapeType="1"/>
          </p:cNvSpPr>
          <p:nvPr/>
        </p:nvSpPr>
        <p:spPr bwMode="auto">
          <a:xfrm>
            <a:off x="2411413" y="5516563"/>
            <a:ext cx="3313112" cy="288925"/>
          </a:xfrm>
          <a:prstGeom prst="line">
            <a:avLst/>
          </a:prstGeom>
          <a:noFill/>
          <a:ln w="38100">
            <a:solidFill>
              <a:srgbClr val="FF00FF"/>
            </a:solidFill>
            <a:round/>
            <a:headEnd/>
            <a:tailEnd type="triangle" w="med" len="med"/>
          </a:ln>
          <a:effectLst/>
        </p:spPr>
        <p:txBody>
          <a:bodyPr/>
          <a:lstStyle/>
          <a:p>
            <a:endParaRPr lang="pl-PL"/>
          </a:p>
        </p:txBody>
      </p:sp>
      <p:sp>
        <p:nvSpPr>
          <p:cNvPr id="94224" name="Line 16"/>
          <p:cNvSpPr>
            <a:spLocks noChangeShapeType="1"/>
          </p:cNvSpPr>
          <p:nvPr/>
        </p:nvSpPr>
        <p:spPr bwMode="auto">
          <a:xfrm flipV="1">
            <a:off x="1692275" y="765175"/>
            <a:ext cx="4751388" cy="647700"/>
          </a:xfrm>
          <a:prstGeom prst="line">
            <a:avLst/>
          </a:prstGeom>
          <a:noFill/>
          <a:ln w="38100">
            <a:solidFill>
              <a:srgbClr val="FFFF00"/>
            </a:solidFill>
            <a:round/>
            <a:headEnd/>
            <a:tailEnd type="stealth" w="lg" len="lg"/>
          </a:ln>
          <a:effectLst/>
        </p:spPr>
        <p:txBody>
          <a:bodyPr/>
          <a:lstStyle/>
          <a:p>
            <a:endParaRPr lang="pl-PL"/>
          </a:p>
        </p:txBody>
      </p:sp>
      <p:sp>
        <p:nvSpPr>
          <p:cNvPr id="94225" name="Line 17"/>
          <p:cNvSpPr>
            <a:spLocks noChangeShapeType="1"/>
          </p:cNvSpPr>
          <p:nvPr/>
        </p:nvSpPr>
        <p:spPr bwMode="auto">
          <a:xfrm flipV="1">
            <a:off x="4140200" y="1412875"/>
            <a:ext cx="1800225" cy="863600"/>
          </a:xfrm>
          <a:prstGeom prst="line">
            <a:avLst/>
          </a:prstGeom>
          <a:noFill/>
          <a:ln w="38100">
            <a:solidFill>
              <a:srgbClr val="00FFFF"/>
            </a:solidFill>
            <a:round/>
            <a:headEnd/>
            <a:tailEnd type="stealth" w="lg" len="lg"/>
          </a:ln>
          <a:effectLst/>
        </p:spPr>
        <p:txBody>
          <a:bodyPr/>
          <a:lstStyle/>
          <a:p>
            <a:endParaRPr lang="pl-PL"/>
          </a:p>
        </p:txBody>
      </p:sp>
      <p:sp>
        <p:nvSpPr>
          <p:cNvPr id="94226" name="Line 18"/>
          <p:cNvSpPr>
            <a:spLocks noChangeShapeType="1"/>
          </p:cNvSpPr>
          <p:nvPr/>
        </p:nvSpPr>
        <p:spPr bwMode="auto">
          <a:xfrm flipV="1">
            <a:off x="4067175" y="1052513"/>
            <a:ext cx="3889375" cy="2520950"/>
          </a:xfrm>
          <a:prstGeom prst="line">
            <a:avLst/>
          </a:prstGeom>
          <a:noFill/>
          <a:ln w="38100">
            <a:solidFill>
              <a:srgbClr val="00FF00"/>
            </a:solidFill>
            <a:round/>
            <a:headEnd/>
            <a:tailEnd type="stealth" w="lg" len="lg"/>
          </a:ln>
          <a:effectLst/>
        </p:spPr>
        <p:txBody>
          <a:bodyPr/>
          <a:lstStyle/>
          <a:p>
            <a:endParaRPr lang="pl-PL"/>
          </a:p>
        </p:txBody>
      </p:sp>
      <p:sp>
        <p:nvSpPr>
          <p:cNvPr id="94227" name="Line 19"/>
          <p:cNvSpPr>
            <a:spLocks noChangeShapeType="1"/>
          </p:cNvSpPr>
          <p:nvPr/>
        </p:nvSpPr>
        <p:spPr bwMode="auto">
          <a:xfrm>
            <a:off x="4067175" y="3573463"/>
            <a:ext cx="1009650" cy="2663825"/>
          </a:xfrm>
          <a:prstGeom prst="line">
            <a:avLst/>
          </a:prstGeom>
          <a:noFill/>
          <a:ln w="38100">
            <a:solidFill>
              <a:srgbClr val="00FF00"/>
            </a:solidFill>
            <a:round/>
            <a:headEnd/>
            <a:tailEnd type="stealth" w="lg" len="lg"/>
          </a:ln>
          <a:effectLst/>
        </p:spPr>
        <p:txBody>
          <a:bodyPr/>
          <a:lstStyle/>
          <a:p>
            <a:endParaRPr lang="pl-PL"/>
          </a:p>
        </p:txBody>
      </p:sp>
      <p:sp>
        <p:nvSpPr>
          <p:cNvPr id="94228" name="Line 20"/>
          <p:cNvSpPr>
            <a:spLocks noChangeShapeType="1"/>
          </p:cNvSpPr>
          <p:nvPr/>
        </p:nvSpPr>
        <p:spPr bwMode="auto">
          <a:xfrm>
            <a:off x="1692275" y="1412875"/>
            <a:ext cx="4679950" cy="3960813"/>
          </a:xfrm>
          <a:prstGeom prst="line">
            <a:avLst/>
          </a:prstGeom>
          <a:noFill/>
          <a:ln w="38100">
            <a:solidFill>
              <a:srgbClr val="FFFF00"/>
            </a:solidFill>
            <a:round/>
            <a:headEnd/>
            <a:tailEnd type="stealth" w="lg" len="lg"/>
          </a:ln>
          <a:effectLst/>
        </p:spPr>
        <p:txBody>
          <a:bodyPr/>
          <a:lstStyle/>
          <a:p>
            <a:endParaRPr lang="pl-PL"/>
          </a:p>
        </p:txBody>
      </p:sp>
      <p:sp>
        <p:nvSpPr>
          <p:cNvPr id="94229" name="Line 21"/>
          <p:cNvSpPr>
            <a:spLocks noChangeShapeType="1"/>
          </p:cNvSpPr>
          <p:nvPr/>
        </p:nvSpPr>
        <p:spPr bwMode="auto">
          <a:xfrm flipV="1">
            <a:off x="2484438" y="3068638"/>
            <a:ext cx="3887787" cy="2376487"/>
          </a:xfrm>
          <a:prstGeom prst="line">
            <a:avLst/>
          </a:prstGeom>
          <a:noFill/>
          <a:ln w="38100">
            <a:solidFill>
              <a:srgbClr val="FF00FF"/>
            </a:solidFill>
            <a:round/>
            <a:headEnd/>
            <a:tailEnd type="stealth" w="lg" len="lg"/>
          </a:ln>
          <a:effectLst/>
        </p:spPr>
        <p:txBody>
          <a:bodyPr/>
          <a:lstStyle/>
          <a:p>
            <a:endParaRPr lang="pl-PL"/>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fade">
                                      <p:cBhvr>
                                        <p:cTn id="7" dur="1000"/>
                                        <p:tgtEl>
                                          <p:spTgt spid="94212"/>
                                        </p:tgtEl>
                                      </p:cBhvr>
                                    </p:animEffect>
                                    <p:anim calcmode="lin" valueType="num">
                                      <p:cBhvr>
                                        <p:cTn id="8" dur="1000" fill="hold"/>
                                        <p:tgtEl>
                                          <p:spTgt spid="94212"/>
                                        </p:tgtEl>
                                        <p:attrNameLst>
                                          <p:attrName>ppt_x</p:attrName>
                                        </p:attrNameLst>
                                      </p:cBhvr>
                                      <p:tavLst>
                                        <p:tav tm="0">
                                          <p:val>
                                            <p:strVal val="#ppt_x"/>
                                          </p:val>
                                        </p:tav>
                                        <p:tav tm="100000">
                                          <p:val>
                                            <p:strVal val="#ppt_x"/>
                                          </p:val>
                                        </p:tav>
                                      </p:tavLst>
                                    </p:anim>
                                    <p:anim calcmode="lin" valueType="num">
                                      <p:cBhvr>
                                        <p:cTn id="9" dur="900" decel="100000" fill="hold"/>
                                        <p:tgtEl>
                                          <p:spTgt spid="942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42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4213"/>
                                        </p:tgtEl>
                                        <p:attrNameLst>
                                          <p:attrName>style.visibility</p:attrName>
                                        </p:attrNameLst>
                                      </p:cBhvr>
                                      <p:to>
                                        <p:strVal val="visible"/>
                                      </p:to>
                                    </p:set>
                                    <p:animEffect transition="in" filter="fade">
                                      <p:cBhvr>
                                        <p:cTn id="15" dur="1000"/>
                                        <p:tgtEl>
                                          <p:spTgt spid="94213"/>
                                        </p:tgtEl>
                                      </p:cBhvr>
                                    </p:animEffect>
                                    <p:anim calcmode="lin" valueType="num">
                                      <p:cBhvr>
                                        <p:cTn id="16" dur="1000" fill="hold"/>
                                        <p:tgtEl>
                                          <p:spTgt spid="94213"/>
                                        </p:tgtEl>
                                        <p:attrNameLst>
                                          <p:attrName>ppt_x</p:attrName>
                                        </p:attrNameLst>
                                      </p:cBhvr>
                                      <p:tavLst>
                                        <p:tav tm="0">
                                          <p:val>
                                            <p:strVal val="#ppt_x"/>
                                          </p:val>
                                        </p:tav>
                                        <p:tav tm="100000">
                                          <p:val>
                                            <p:strVal val="#ppt_x"/>
                                          </p:val>
                                        </p:tav>
                                      </p:tavLst>
                                    </p:anim>
                                    <p:anim calcmode="lin" valueType="num">
                                      <p:cBhvr>
                                        <p:cTn id="17" dur="900" decel="100000" fill="hold"/>
                                        <p:tgtEl>
                                          <p:spTgt spid="942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42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94214"/>
                                        </p:tgtEl>
                                        <p:attrNameLst>
                                          <p:attrName>style.visibility</p:attrName>
                                        </p:attrNameLst>
                                      </p:cBhvr>
                                      <p:to>
                                        <p:strVal val="visible"/>
                                      </p:to>
                                    </p:set>
                                    <p:anim calcmode="lin" valueType="num">
                                      <p:cBhvr>
                                        <p:cTn id="23" dur="1000" fill="hold"/>
                                        <p:tgtEl>
                                          <p:spTgt spid="94214"/>
                                        </p:tgtEl>
                                        <p:attrNameLst>
                                          <p:attrName>ppt_w</p:attrName>
                                        </p:attrNameLst>
                                      </p:cBhvr>
                                      <p:tavLst>
                                        <p:tav tm="0">
                                          <p:val>
                                            <p:fltVal val="0"/>
                                          </p:val>
                                        </p:tav>
                                        <p:tav tm="100000">
                                          <p:val>
                                            <p:strVal val="#ppt_w"/>
                                          </p:val>
                                        </p:tav>
                                      </p:tavLst>
                                    </p:anim>
                                    <p:anim calcmode="lin" valueType="num">
                                      <p:cBhvr>
                                        <p:cTn id="24" dur="1000" fill="hold"/>
                                        <p:tgtEl>
                                          <p:spTgt spid="94214"/>
                                        </p:tgtEl>
                                        <p:attrNameLst>
                                          <p:attrName>ppt_h</p:attrName>
                                        </p:attrNameLst>
                                      </p:cBhvr>
                                      <p:tavLst>
                                        <p:tav tm="0">
                                          <p:val>
                                            <p:fltVal val="0"/>
                                          </p:val>
                                        </p:tav>
                                        <p:tav tm="100000">
                                          <p:val>
                                            <p:strVal val="#ppt_h"/>
                                          </p:val>
                                        </p:tav>
                                      </p:tavLst>
                                    </p:anim>
                                    <p:anim calcmode="lin" valueType="num">
                                      <p:cBhvr>
                                        <p:cTn id="25" dur="1000" fill="hold"/>
                                        <p:tgtEl>
                                          <p:spTgt spid="94214"/>
                                        </p:tgtEl>
                                        <p:attrNameLst>
                                          <p:attrName>style.rotation</p:attrName>
                                        </p:attrNameLst>
                                      </p:cBhvr>
                                      <p:tavLst>
                                        <p:tav tm="0">
                                          <p:val>
                                            <p:fltVal val="90"/>
                                          </p:val>
                                        </p:tav>
                                        <p:tav tm="100000">
                                          <p:val>
                                            <p:fltVal val="0"/>
                                          </p:val>
                                        </p:tav>
                                      </p:tavLst>
                                    </p:anim>
                                    <p:animEffect transition="in" filter="fade">
                                      <p:cBhvr>
                                        <p:cTn id="26" dur="1000"/>
                                        <p:tgtEl>
                                          <p:spTgt spid="9421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4215"/>
                                        </p:tgtEl>
                                        <p:attrNameLst>
                                          <p:attrName>style.visibility</p:attrName>
                                        </p:attrNameLst>
                                      </p:cBhvr>
                                      <p:to>
                                        <p:strVal val="visible"/>
                                      </p:to>
                                    </p:set>
                                    <p:animEffect transition="in" filter="blinds(horizontal)">
                                      <p:cBhvr>
                                        <p:cTn id="31" dur="500"/>
                                        <p:tgtEl>
                                          <p:spTgt spid="942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4217"/>
                                        </p:tgtEl>
                                        <p:attrNameLst>
                                          <p:attrName>style.visibility</p:attrName>
                                        </p:attrNameLst>
                                      </p:cBhvr>
                                      <p:to>
                                        <p:strVal val="visible"/>
                                      </p:to>
                                    </p:set>
                                    <p:animEffect transition="in" filter="blinds(horizontal)">
                                      <p:cBhvr>
                                        <p:cTn id="34" dur="500"/>
                                        <p:tgtEl>
                                          <p:spTgt spid="9421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4216"/>
                                        </p:tgtEl>
                                        <p:attrNameLst>
                                          <p:attrName>style.visibility</p:attrName>
                                        </p:attrNameLst>
                                      </p:cBhvr>
                                      <p:to>
                                        <p:strVal val="visible"/>
                                      </p:to>
                                    </p:set>
                                    <p:animEffect transition="in" filter="blinds(horizontal)">
                                      <p:cBhvr>
                                        <p:cTn id="37" dur="500"/>
                                        <p:tgtEl>
                                          <p:spTgt spid="9421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4218"/>
                                        </p:tgtEl>
                                        <p:attrNameLst>
                                          <p:attrName>style.visibility</p:attrName>
                                        </p:attrNameLst>
                                      </p:cBhvr>
                                      <p:to>
                                        <p:strVal val="visible"/>
                                      </p:to>
                                    </p:set>
                                    <p:animEffect transition="in" filter="blinds(horizontal)">
                                      <p:cBhvr>
                                        <p:cTn id="40" dur="500"/>
                                        <p:tgtEl>
                                          <p:spTgt spid="942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94219"/>
                                        </p:tgtEl>
                                        <p:attrNameLst>
                                          <p:attrName>style.visibility</p:attrName>
                                        </p:attrNameLst>
                                      </p:cBhvr>
                                      <p:to>
                                        <p:strVal val="visible"/>
                                      </p:to>
                                    </p:set>
                                    <p:animEffect transition="in" filter="blinds(horizontal)">
                                      <p:cBhvr>
                                        <p:cTn id="43" dur="500"/>
                                        <p:tgtEl>
                                          <p:spTgt spid="942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94224"/>
                                        </p:tgtEl>
                                        <p:attrNameLst>
                                          <p:attrName>style.visibility</p:attrName>
                                        </p:attrNameLst>
                                      </p:cBhvr>
                                      <p:to>
                                        <p:strVal val="visible"/>
                                      </p:to>
                                    </p:set>
                                    <p:animEffect transition="in" filter="wipe(down)">
                                      <p:cBhvr>
                                        <p:cTn id="48" dur="500"/>
                                        <p:tgtEl>
                                          <p:spTgt spid="9422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94228"/>
                                        </p:tgtEl>
                                        <p:attrNameLst>
                                          <p:attrName>style.visibility</p:attrName>
                                        </p:attrNameLst>
                                      </p:cBhvr>
                                      <p:to>
                                        <p:strVal val="visible"/>
                                      </p:to>
                                    </p:set>
                                    <p:animEffect transition="in" filter="wipe(down)">
                                      <p:cBhvr>
                                        <p:cTn id="51" dur="500"/>
                                        <p:tgtEl>
                                          <p:spTgt spid="942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4225"/>
                                        </p:tgtEl>
                                        <p:attrNameLst>
                                          <p:attrName>style.visibility</p:attrName>
                                        </p:attrNameLst>
                                      </p:cBhvr>
                                      <p:to>
                                        <p:strVal val="visible"/>
                                      </p:to>
                                    </p:set>
                                    <p:animEffect transition="in" filter="wipe(down)">
                                      <p:cBhvr>
                                        <p:cTn id="56" dur="500"/>
                                        <p:tgtEl>
                                          <p:spTgt spid="942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94226"/>
                                        </p:tgtEl>
                                        <p:attrNameLst>
                                          <p:attrName>style.visibility</p:attrName>
                                        </p:attrNameLst>
                                      </p:cBhvr>
                                      <p:to>
                                        <p:strVal val="visible"/>
                                      </p:to>
                                    </p:set>
                                    <p:animEffect transition="in" filter="wipe(down)">
                                      <p:cBhvr>
                                        <p:cTn id="61" dur="500"/>
                                        <p:tgtEl>
                                          <p:spTgt spid="9422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94227"/>
                                        </p:tgtEl>
                                        <p:attrNameLst>
                                          <p:attrName>style.visibility</p:attrName>
                                        </p:attrNameLst>
                                      </p:cBhvr>
                                      <p:to>
                                        <p:strVal val="visible"/>
                                      </p:to>
                                    </p:set>
                                    <p:animEffect transition="in" filter="wipe(down)">
                                      <p:cBhvr>
                                        <p:cTn id="64" dur="500"/>
                                        <p:tgtEl>
                                          <p:spTgt spid="9422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94222"/>
                                        </p:tgtEl>
                                        <p:attrNameLst>
                                          <p:attrName>style.visibility</p:attrName>
                                        </p:attrNameLst>
                                      </p:cBhvr>
                                      <p:to>
                                        <p:strVal val="visible"/>
                                      </p:to>
                                    </p:set>
                                    <p:animEffect transition="in" filter="wipe(down)">
                                      <p:cBhvr>
                                        <p:cTn id="69" dur="500"/>
                                        <p:tgtEl>
                                          <p:spTgt spid="9422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94229"/>
                                        </p:tgtEl>
                                        <p:attrNameLst>
                                          <p:attrName>style.visibility</p:attrName>
                                        </p:attrNameLst>
                                      </p:cBhvr>
                                      <p:to>
                                        <p:strVal val="visible"/>
                                      </p:to>
                                    </p:set>
                                    <p:animEffect transition="in" filter="wipe(down)">
                                      <p:cBhvr>
                                        <p:cTn id="74" dur="500"/>
                                        <p:tgtEl>
                                          <p:spTgt spid="9422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94223"/>
                                        </p:tgtEl>
                                        <p:attrNameLst>
                                          <p:attrName>style.visibility</p:attrName>
                                        </p:attrNameLst>
                                      </p:cBhvr>
                                      <p:to>
                                        <p:strVal val="visible"/>
                                      </p:to>
                                    </p:set>
                                    <p:animEffect transition="in" filter="wipe(down)">
                                      <p:cBhvr>
                                        <p:cTn id="77" dur="500"/>
                                        <p:tgtEl>
                                          <p:spTgt spid="94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P spid="94215" grpId="0"/>
      <p:bldP spid="94216" grpId="0"/>
      <p:bldP spid="94217" grpId="0"/>
      <p:bldP spid="94218" grpId="0"/>
      <p:bldP spid="94219" grpId="0"/>
      <p:bldP spid="94222" grpId="0" animBg="1"/>
      <p:bldP spid="94223" grpId="0" animBg="1"/>
      <p:bldP spid="94224" grpId="0" animBg="1"/>
      <p:bldP spid="94225" grpId="0" animBg="1"/>
      <p:bldP spid="94226" grpId="0" animBg="1"/>
      <p:bldP spid="94227" grpId="0" animBg="1"/>
      <p:bldP spid="94228" grpId="0" animBg="1"/>
      <p:bldP spid="942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hondra2"/>
          <p:cNvPicPr>
            <a:picLocks noChangeAspect="1" noChangeArrowheads="1"/>
          </p:cNvPicPr>
          <p:nvPr/>
        </p:nvPicPr>
        <p:blipFill>
          <a:blip r:embed="rId2" cstate="print"/>
          <a:srcRect/>
          <a:stretch>
            <a:fillRect/>
          </a:stretch>
        </p:blipFill>
        <p:spPr bwMode="auto">
          <a:xfrm>
            <a:off x="250824" y="260350"/>
            <a:ext cx="4250105" cy="3096642"/>
          </a:xfrm>
          <a:prstGeom prst="rect">
            <a:avLst/>
          </a:prstGeom>
          <a:noFill/>
        </p:spPr>
      </p:pic>
      <p:pic>
        <p:nvPicPr>
          <p:cNvPr id="13316" name="Picture 4" descr="chondra11"/>
          <p:cNvPicPr>
            <a:picLocks noChangeAspect="1" noChangeArrowheads="1"/>
          </p:cNvPicPr>
          <p:nvPr/>
        </p:nvPicPr>
        <p:blipFill>
          <a:blip r:embed="rId3" cstate="print"/>
          <a:srcRect/>
          <a:stretch>
            <a:fillRect/>
          </a:stretch>
        </p:blipFill>
        <p:spPr bwMode="auto">
          <a:xfrm>
            <a:off x="4643438" y="260350"/>
            <a:ext cx="4232275" cy="3086100"/>
          </a:xfrm>
          <a:prstGeom prst="rect">
            <a:avLst/>
          </a:prstGeom>
          <a:noFill/>
        </p:spPr>
      </p:pic>
      <p:pic>
        <p:nvPicPr>
          <p:cNvPr id="13318" name="Picture 6" descr="chondra12"/>
          <p:cNvPicPr>
            <a:picLocks noChangeAspect="1" noChangeArrowheads="1"/>
          </p:cNvPicPr>
          <p:nvPr/>
        </p:nvPicPr>
        <p:blipFill>
          <a:blip r:embed="rId4" cstate="print"/>
          <a:srcRect/>
          <a:stretch>
            <a:fillRect/>
          </a:stretch>
        </p:blipFill>
        <p:spPr bwMode="auto">
          <a:xfrm>
            <a:off x="4643438" y="3505200"/>
            <a:ext cx="4230687" cy="3082925"/>
          </a:xfrm>
          <a:prstGeom prst="rect">
            <a:avLst/>
          </a:prstGeom>
          <a:noFill/>
        </p:spPr>
      </p:pic>
      <p:sp>
        <p:nvSpPr>
          <p:cNvPr id="13319" name="Text Box 7"/>
          <p:cNvSpPr txBox="1">
            <a:spLocks noChangeArrowheads="1"/>
          </p:cNvSpPr>
          <p:nvPr/>
        </p:nvSpPr>
        <p:spPr bwMode="auto">
          <a:xfrm>
            <a:off x="323528" y="3356992"/>
            <a:ext cx="4270656" cy="584775"/>
          </a:xfrm>
          <a:prstGeom prst="rect">
            <a:avLst/>
          </a:prstGeom>
          <a:noFill/>
          <a:ln w="9525">
            <a:noFill/>
            <a:miter lim="800000"/>
            <a:headEnd/>
            <a:tailEnd/>
          </a:ln>
          <a:effectLst/>
        </p:spPr>
        <p:txBody>
          <a:bodyPr wrap="none">
            <a:spAutoFit/>
          </a:bodyPr>
          <a:lstStyle/>
          <a:p>
            <a:r>
              <a:rPr lang="pl-PL" sz="3200" b="1" dirty="0" smtClean="0">
                <a:solidFill>
                  <a:srgbClr val="003300"/>
                </a:solidFill>
              </a:rPr>
              <a:t>CHONDRULES</a:t>
            </a:r>
            <a:r>
              <a:rPr lang="pl-PL" sz="2400" dirty="0" smtClean="0">
                <a:solidFill>
                  <a:srgbClr val="003300"/>
                </a:solidFill>
              </a:rPr>
              <a:t> </a:t>
            </a:r>
            <a:r>
              <a:rPr lang="pl-PL" sz="2400" dirty="0">
                <a:solidFill>
                  <a:srgbClr val="003300"/>
                </a:solidFill>
              </a:rPr>
              <a:t>(~</a:t>
            </a:r>
            <a:r>
              <a:rPr lang="pl-PL" sz="2400" dirty="0" smtClean="0">
                <a:solidFill>
                  <a:srgbClr val="003300"/>
                </a:solidFill>
              </a:rPr>
              <a:t>60 VOL. %):</a:t>
            </a:r>
            <a:endParaRPr lang="pl-PL" sz="2400" dirty="0">
              <a:solidFill>
                <a:srgbClr val="003300"/>
              </a:solidFill>
            </a:endParaRPr>
          </a:p>
        </p:txBody>
      </p:sp>
      <p:sp>
        <p:nvSpPr>
          <p:cNvPr id="13320" name="Text Box 8"/>
          <p:cNvSpPr txBox="1">
            <a:spLocks noChangeArrowheads="1"/>
          </p:cNvSpPr>
          <p:nvPr/>
        </p:nvSpPr>
        <p:spPr bwMode="auto">
          <a:xfrm>
            <a:off x="323528" y="3933056"/>
            <a:ext cx="3534942" cy="461665"/>
          </a:xfrm>
          <a:prstGeom prst="rect">
            <a:avLst/>
          </a:prstGeom>
          <a:noFill/>
          <a:ln w="9525">
            <a:noFill/>
            <a:miter lim="800000"/>
            <a:headEnd/>
            <a:tailEnd/>
          </a:ln>
          <a:effectLst/>
        </p:spPr>
        <p:txBody>
          <a:bodyPr wrap="none">
            <a:spAutoFit/>
          </a:bodyPr>
          <a:lstStyle/>
          <a:p>
            <a:pPr algn="l"/>
            <a:r>
              <a:rPr lang="pl-PL" sz="2400" b="1" dirty="0" err="1" smtClean="0">
                <a:solidFill>
                  <a:srgbClr val="003300"/>
                </a:solidFill>
                <a:latin typeface="Times New Roman" pitchFamily="18" charset="0"/>
              </a:rPr>
              <a:t>Diameters</a:t>
            </a:r>
            <a:r>
              <a:rPr lang="pl-PL" sz="2400" b="1" dirty="0" smtClean="0">
                <a:solidFill>
                  <a:srgbClr val="003300"/>
                </a:solidFill>
                <a:latin typeface="Times New Roman" pitchFamily="18" charset="0"/>
              </a:rPr>
              <a:t> 0,23 - </a:t>
            </a:r>
            <a:r>
              <a:rPr lang="pl-PL" sz="2400" b="1" dirty="0">
                <a:solidFill>
                  <a:srgbClr val="003300"/>
                </a:solidFill>
                <a:latin typeface="Times New Roman" pitchFamily="18" charset="0"/>
              </a:rPr>
              <a:t>1,86 mm</a:t>
            </a:r>
          </a:p>
        </p:txBody>
      </p:sp>
      <p:sp>
        <p:nvSpPr>
          <p:cNvPr id="13321" name="Text Box 9"/>
          <p:cNvSpPr txBox="1">
            <a:spLocks noChangeArrowheads="1"/>
          </p:cNvSpPr>
          <p:nvPr/>
        </p:nvSpPr>
        <p:spPr bwMode="auto">
          <a:xfrm>
            <a:off x="323528" y="4293096"/>
            <a:ext cx="2694969" cy="1938992"/>
          </a:xfrm>
          <a:prstGeom prst="rect">
            <a:avLst/>
          </a:prstGeom>
          <a:noFill/>
          <a:ln w="9525">
            <a:noFill/>
            <a:miter lim="800000"/>
            <a:headEnd/>
            <a:tailEnd/>
          </a:ln>
          <a:effectLst/>
        </p:spPr>
        <p:txBody>
          <a:bodyPr wrap="none">
            <a:spAutoFit/>
          </a:bodyPr>
          <a:lstStyle/>
          <a:p>
            <a:pPr algn="l"/>
            <a:r>
              <a:rPr lang="pl-PL" sz="2400" b="1" dirty="0" err="1" smtClean="0">
                <a:solidFill>
                  <a:srgbClr val="003300"/>
                </a:solidFill>
                <a:latin typeface="Times New Roman" pitchFamily="18" charset="0"/>
              </a:rPr>
              <a:t>Radial</a:t>
            </a:r>
            <a:r>
              <a:rPr lang="pl-PL" sz="2400" b="1" dirty="0" smtClean="0">
                <a:solidFill>
                  <a:srgbClr val="003300"/>
                </a:solidFill>
                <a:latin typeface="Times New Roman" pitchFamily="18" charset="0"/>
              </a:rPr>
              <a:t> (</a:t>
            </a:r>
            <a:r>
              <a:rPr lang="pl-PL" sz="2400" b="1" dirty="0" err="1" smtClean="0">
                <a:solidFill>
                  <a:srgbClr val="003300"/>
                </a:solidFill>
                <a:latin typeface="Times New Roman" pitchFamily="18" charset="0"/>
              </a:rPr>
              <a:t>Px</a:t>
            </a:r>
            <a:r>
              <a:rPr lang="pl-PL" sz="2400" b="1" dirty="0">
                <a:solidFill>
                  <a:srgbClr val="003300"/>
                </a:solidFill>
                <a:latin typeface="Times New Roman" pitchFamily="18" charset="0"/>
              </a:rPr>
              <a:t>),</a:t>
            </a:r>
          </a:p>
          <a:p>
            <a:pPr algn="l"/>
            <a:r>
              <a:rPr lang="pl-PL" sz="2400" b="1" dirty="0" err="1" smtClean="0">
                <a:solidFill>
                  <a:srgbClr val="003300"/>
                </a:solidFill>
                <a:latin typeface="Times New Roman" pitchFamily="18" charset="0"/>
              </a:rPr>
              <a:t>Barred</a:t>
            </a:r>
            <a:r>
              <a:rPr lang="pl-PL" sz="2400" b="1" dirty="0" smtClean="0">
                <a:solidFill>
                  <a:srgbClr val="003300"/>
                </a:solidFill>
                <a:latin typeface="Times New Roman" pitchFamily="18" charset="0"/>
              </a:rPr>
              <a:t> (Ol),</a:t>
            </a:r>
          </a:p>
          <a:p>
            <a:pPr algn="l"/>
            <a:r>
              <a:rPr lang="pl-PL" sz="2400" b="1" dirty="0" err="1" smtClean="0">
                <a:solidFill>
                  <a:srgbClr val="003300"/>
                </a:solidFill>
                <a:latin typeface="Times New Roman" pitchFamily="18" charset="0"/>
              </a:rPr>
              <a:t>Porphyric</a:t>
            </a:r>
            <a:r>
              <a:rPr lang="pl-PL" sz="2400" b="1" dirty="0" smtClean="0">
                <a:solidFill>
                  <a:srgbClr val="003300"/>
                </a:solidFill>
                <a:latin typeface="Times New Roman" pitchFamily="18" charset="0"/>
              </a:rPr>
              <a:t> (Ol, </a:t>
            </a:r>
            <a:r>
              <a:rPr lang="pl-PL" sz="2400" b="1" dirty="0" err="1" smtClean="0">
                <a:solidFill>
                  <a:srgbClr val="003300"/>
                </a:solidFill>
                <a:latin typeface="Times New Roman" pitchFamily="18" charset="0"/>
              </a:rPr>
              <a:t>Px</a:t>
            </a:r>
            <a:r>
              <a:rPr lang="pl-PL" sz="2400" b="1" dirty="0" smtClean="0">
                <a:solidFill>
                  <a:srgbClr val="003300"/>
                </a:solidFill>
                <a:latin typeface="Times New Roman" pitchFamily="18" charset="0"/>
              </a:rPr>
              <a:t>),</a:t>
            </a:r>
          </a:p>
          <a:p>
            <a:pPr algn="l"/>
            <a:r>
              <a:rPr lang="pl-PL" sz="2400" b="1" dirty="0" err="1" smtClean="0">
                <a:solidFill>
                  <a:srgbClr val="003300"/>
                </a:solidFill>
                <a:latin typeface="Times New Roman" pitchFamily="18" charset="0"/>
              </a:rPr>
              <a:t>Granular</a:t>
            </a:r>
            <a:r>
              <a:rPr lang="pl-PL" sz="2400" b="1" dirty="0" smtClean="0">
                <a:solidFill>
                  <a:srgbClr val="003300"/>
                </a:solidFill>
                <a:latin typeface="Times New Roman" pitchFamily="18" charset="0"/>
              </a:rPr>
              <a:t> (Ol, </a:t>
            </a:r>
            <a:r>
              <a:rPr lang="pl-PL" sz="2400" b="1" dirty="0" err="1" smtClean="0">
                <a:solidFill>
                  <a:srgbClr val="003300"/>
                </a:solidFill>
                <a:latin typeface="Times New Roman" pitchFamily="18" charset="0"/>
              </a:rPr>
              <a:t>Px</a:t>
            </a:r>
            <a:r>
              <a:rPr lang="pl-PL" sz="2400" b="1" dirty="0" smtClean="0">
                <a:solidFill>
                  <a:srgbClr val="003300"/>
                </a:solidFill>
                <a:latin typeface="Times New Roman" pitchFamily="18" charset="0"/>
              </a:rPr>
              <a:t>),</a:t>
            </a:r>
          </a:p>
          <a:p>
            <a:pPr algn="l"/>
            <a:r>
              <a:rPr lang="pl-PL" sz="2400" b="1" dirty="0" err="1" smtClean="0">
                <a:solidFill>
                  <a:srgbClr val="003300"/>
                </a:solidFill>
                <a:latin typeface="Times New Roman" pitchFamily="18" charset="0"/>
              </a:rPr>
              <a:t>Glassy</a:t>
            </a:r>
            <a:r>
              <a:rPr lang="pl-PL" sz="2400" b="1" dirty="0" smtClean="0">
                <a:solidFill>
                  <a:srgbClr val="003300"/>
                </a:solidFill>
                <a:latin typeface="Times New Roman" pitchFamily="18" charset="0"/>
              </a:rPr>
              <a:t> </a:t>
            </a:r>
            <a:endParaRPr lang="pl-PL" sz="2400" b="1" dirty="0">
              <a:solidFill>
                <a:srgbClr val="003300"/>
              </a:solidFill>
              <a:latin typeface="Times New Roman" pitchFamily="18" charset="0"/>
            </a:endParaRPr>
          </a:p>
        </p:txBody>
      </p:sp>
      <p:sp>
        <p:nvSpPr>
          <p:cNvPr id="13322" name="Text Box 10"/>
          <p:cNvSpPr txBox="1">
            <a:spLocks noChangeArrowheads="1"/>
          </p:cNvSpPr>
          <p:nvPr/>
        </p:nvSpPr>
        <p:spPr bwMode="auto">
          <a:xfrm>
            <a:off x="323528" y="6093296"/>
            <a:ext cx="2740687" cy="461665"/>
          </a:xfrm>
          <a:prstGeom prst="rect">
            <a:avLst/>
          </a:prstGeom>
          <a:noFill/>
          <a:ln w="9525">
            <a:noFill/>
            <a:miter lim="800000"/>
            <a:headEnd/>
            <a:tailEnd/>
          </a:ln>
          <a:effectLst/>
        </p:spPr>
        <p:txBody>
          <a:bodyPr wrap="none">
            <a:spAutoFit/>
          </a:bodyPr>
          <a:lstStyle/>
          <a:p>
            <a:pPr algn="l"/>
            <a:r>
              <a:rPr lang="pl-PL" sz="2400" b="1" dirty="0" err="1" smtClean="0">
                <a:solidFill>
                  <a:srgbClr val="003300"/>
                </a:solidFill>
                <a:latin typeface="Times New Roman" pitchFamily="18" charset="0"/>
              </a:rPr>
              <a:t>Accretion</a:t>
            </a:r>
            <a:r>
              <a:rPr lang="pl-PL" sz="2400" b="1" dirty="0" smtClean="0">
                <a:solidFill>
                  <a:srgbClr val="003300"/>
                </a:solidFill>
                <a:latin typeface="Times New Roman" pitchFamily="18" charset="0"/>
              </a:rPr>
              <a:t> </a:t>
            </a:r>
            <a:r>
              <a:rPr lang="pl-PL" sz="2400" b="1" dirty="0" err="1" smtClean="0">
                <a:solidFill>
                  <a:srgbClr val="003300"/>
                </a:solidFill>
                <a:latin typeface="Times New Roman" pitchFamily="18" charset="0"/>
              </a:rPr>
              <a:t>rims</a:t>
            </a:r>
            <a:r>
              <a:rPr lang="pl-PL" sz="2400" b="1" dirty="0" smtClean="0">
                <a:solidFill>
                  <a:srgbClr val="003300"/>
                </a:solidFill>
                <a:latin typeface="Times New Roman" pitchFamily="18" charset="0"/>
              </a:rPr>
              <a:t> (Ol</a:t>
            </a:r>
            <a:r>
              <a:rPr lang="pl-PL" sz="2400" b="1" dirty="0">
                <a:solidFill>
                  <a:srgbClr val="003300"/>
                </a:solidFill>
                <a:latin typeface="Times New Roman" pitchFamily="18" charset="0"/>
              </a:rPr>
              <a:t>)</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linds(horizontal)">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blinds(horizontal)">
                                      <p:cBhvr>
                                        <p:cTn id="17" dur="500"/>
                                        <p:tgtEl>
                                          <p:spTgt spid="1331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13319"/>
                                        </p:tgtEl>
                                        <p:attrNameLst>
                                          <p:attrName>style.visibility</p:attrName>
                                        </p:attrNameLst>
                                      </p:cBhvr>
                                      <p:to>
                                        <p:strVal val="visible"/>
                                      </p:to>
                                    </p:set>
                                    <p:anim calcmode="lin" valueType="num">
                                      <p:cBhvr>
                                        <p:cTn id="22" dur="1000" fill="hold"/>
                                        <p:tgtEl>
                                          <p:spTgt spid="13319"/>
                                        </p:tgtEl>
                                        <p:attrNameLst>
                                          <p:attrName>ppt_w</p:attrName>
                                        </p:attrNameLst>
                                      </p:cBhvr>
                                      <p:tavLst>
                                        <p:tav tm="0">
                                          <p:val>
                                            <p:fltVal val="0"/>
                                          </p:val>
                                        </p:tav>
                                        <p:tav tm="100000">
                                          <p:val>
                                            <p:strVal val="#ppt_w"/>
                                          </p:val>
                                        </p:tav>
                                      </p:tavLst>
                                    </p:anim>
                                    <p:anim calcmode="lin" valueType="num">
                                      <p:cBhvr>
                                        <p:cTn id="23" dur="1000" fill="hold"/>
                                        <p:tgtEl>
                                          <p:spTgt spid="13319"/>
                                        </p:tgtEl>
                                        <p:attrNameLst>
                                          <p:attrName>ppt_h</p:attrName>
                                        </p:attrNameLst>
                                      </p:cBhvr>
                                      <p:tavLst>
                                        <p:tav tm="0">
                                          <p:val>
                                            <p:fltVal val="0"/>
                                          </p:val>
                                        </p:tav>
                                        <p:tav tm="100000">
                                          <p:val>
                                            <p:strVal val="#ppt_h"/>
                                          </p:val>
                                        </p:tav>
                                      </p:tavLst>
                                    </p:anim>
                                    <p:anim calcmode="lin" valueType="num">
                                      <p:cBhvr>
                                        <p:cTn id="24" dur="1000" fill="hold"/>
                                        <p:tgtEl>
                                          <p:spTgt spid="13319"/>
                                        </p:tgtEl>
                                        <p:attrNameLst>
                                          <p:attrName>style.rotation</p:attrName>
                                        </p:attrNameLst>
                                      </p:cBhvr>
                                      <p:tavLst>
                                        <p:tav tm="0">
                                          <p:val>
                                            <p:fltVal val="90"/>
                                          </p:val>
                                        </p:tav>
                                        <p:tav tm="100000">
                                          <p:val>
                                            <p:fltVal val="0"/>
                                          </p:val>
                                        </p:tav>
                                      </p:tavLst>
                                    </p:anim>
                                    <p:animEffect transition="in" filter="fade">
                                      <p:cBhvr>
                                        <p:cTn id="25" dur="1000"/>
                                        <p:tgtEl>
                                          <p:spTgt spid="13319"/>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3320"/>
                                        </p:tgtEl>
                                        <p:attrNameLst>
                                          <p:attrName>style.visibility</p:attrName>
                                        </p:attrNameLst>
                                      </p:cBhvr>
                                      <p:to>
                                        <p:strVal val="visible"/>
                                      </p:to>
                                    </p:set>
                                    <p:anim calcmode="lin" valueType="num">
                                      <p:cBhvr>
                                        <p:cTn id="30" dur="1000" fill="hold"/>
                                        <p:tgtEl>
                                          <p:spTgt spid="13320"/>
                                        </p:tgtEl>
                                        <p:attrNameLst>
                                          <p:attrName>ppt_w</p:attrName>
                                        </p:attrNameLst>
                                      </p:cBhvr>
                                      <p:tavLst>
                                        <p:tav tm="0">
                                          <p:val>
                                            <p:strVal val="#ppt_w*0.70"/>
                                          </p:val>
                                        </p:tav>
                                        <p:tav tm="100000">
                                          <p:val>
                                            <p:strVal val="#ppt_w"/>
                                          </p:val>
                                        </p:tav>
                                      </p:tavLst>
                                    </p:anim>
                                    <p:anim calcmode="lin" valueType="num">
                                      <p:cBhvr>
                                        <p:cTn id="31" dur="1000" fill="hold"/>
                                        <p:tgtEl>
                                          <p:spTgt spid="13320"/>
                                        </p:tgtEl>
                                        <p:attrNameLst>
                                          <p:attrName>ppt_h</p:attrName>
                                        </p:attrNameLst>
                                      </p:cBhvr>
                                      <p:tavLst>
                                        <p:tav tm="0">
                                          <p:val>
                                            <p:strVal val="#ppt_h"/>
                                          </p:val>
                                        </p:tav>
                                        <p:tav tm="100000">
                                          <p:val>
                                            <p:strVal val="#ppt_h"/>
                                          </p:val>
                                        </p:tav>
                                      </p:tavLst>
                                    </p:anim>
                                    <p:animEffect transition="in" filter="fade">
                                      <p:cBhvr>
                                        <p:cTn id="32" dur="1000"/>
                                        <p:tgtEl>
                                          <p:spTgt spid="13320"/>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3321"/>
                                        </p:tgtEl>
                                        <p:attrNameLst>
                                          <p:attrName>style.visibility</p:attrName>
                                        </p:attrNameLst>
                                      </p:cBhvr>
                                      <p:to>
                                        <p:strVal val="visible"/>
                                      </p:to>
                                    </p:set>
                                    <p:anim calcmode="lin" valueType="num">
                                      <p:cBhvr>
                                        <p:cTn id="35" dur="1000" fill="hold"/>
                                        <p:tgtEl>
                                          <p:spTgt spid="13321"/>
                                        </p:tgtEl>
                                        <p:attrNameLst>
                                          <p:attrName>ppt_w</p:attrName>
                                        </p:attrNameLst>
                                      </p:cBhvr>
                                      <p:tavLst>
                                        <p:tav tm="0">
                                          <p:val>
                                            <p:strVal val="#ppt_w*0.70"/>
                                          </p:val>
                                        </p:tav>
                                        <p:tav tm="100000">
                                          <p:val>
                                            <p:strVal val="#ppt_w"/>
                                          </p:val>
                                        </p:tav>
                                      </p:tavLst>
                                    </p:anim>
                                    <p:anim calcmode="lin" valueType="num">
                                      <p:cBhvr>
                                        <p:cTn id="36" dur="1000" fill="hold"/>
                                        <p:tgtEl>
                                          <p:spTgt spid="13321"/>
                                        </p:tgtEl>
                                        <p:attrNameLst>
                                          <p:attrName>ppt_h</p:attrName>
                                        </p:attrNameLst>
                                      </p:cBhvr>
                                      <p:tavLst>
                                        <p:tav tm="0">
                                          <p:val>
                                            <p:strVal val="#ppt_h"/>
                                          </p:val>
                                        </p:tav>
                                        <p:tav tm="100000">
                                          <p:val>
                                            <p:strVal val="#ppt_h"/>
                                          </p:val>
                                        </p:tav>
                                      </p:tavLst>
                                    </p:anim>
                                    <p:animEffect transition="in" filter="fade">
                                      <p:cBhvr>
                                        <p:cTn id="37" dur="1000"/>
                                        <p:tgtEl>
                                          <p:spTgt spid="13321"/>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13322"/>
                                        </p:tgtEl>
                                        <p:attrNameLst>
                                          <p:attrName>style.visibility</p:attrName>
                                        </p:attrNameLst>
                                      </p:cBhvr>
                                      <p:to>
                                        <p:strVal val="visible"/>
                                      </p:to>
                                    </p:set>
                                    <p:anim calcmode="lin" valueType="num">
                                      <p:cBhvr>
                                        <p:cTn id="40" dur="1000" fill="hold"/>
                                        <p:tgtEl>
                                          <p:spTgt spid="13322"/>
                                        </p:tgtEl>
                                        <p:attrNameLst>
                                          <p:attrName>ppt_w</p:attrName>
                                        </p:attrNameLst>
                                      </p:cBhvr>
                                      <p:tavLst>
                                        <p:tav tm="0">
                                          <p:val>
                                            <p:strVal val="#ppt_w*0.70"/>
                                          </p:val>
                                        </p:tav>
                                        <p:tav tm="100000">
                                          <p:val>
                                            <p:strVal val="#ppt_w"/>
                                          </p:val>
                                        </p:tav>
                                      </p:tavLst>
                                    </p:anim>
                                    <p:anim calcmode="lin" valueType="num">
                                      <p:cBhvr>
                                        <p:cTn id="41" dur="1000" fill="hold"/>
                                        <p:tgtEl>
                                          <p:spTgt spid="13322"/>
                                        </p:tgtEl>
                                        <p:attrNameLst>
                                          <p:attrName>ppt_h</p:attrName>
                                        </p:attrNameLst>
                                      </p:cBhvr>
                                      <p:tavLst>
                                        <p:tav tm="0">
                                          <p:val>
                                            <p:strVal val="#ppt_h"/>
                                          </p:val>
                                        </p:tav>
                                        <p:tav tm="100000">
                                          <p:val>
                                            <p:strVal val="#ppt_h"/>
                                          </p:val>
                                        </p:tav>
                                      </p:tavLst>
                                    </p:anim>
                                    <p:animEffect transition="in" filter="fade">
                                      <p:cBhvr>
                                        <p:cTn id="42" dur="1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20" grpId="0"/>
      <p:bldP spid="13321" grpId="0"/>
      <p:bldP spid="133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tlo1"/>
          <p:cNvPicPr>
            <a:picLocks noChangeAspect="1" noChangeArrowheads="1"/>
          </p:cNvPicPr>
          <p:nvPr/>
        </p:nvPicPr>
        <p:blipFill>
          <a:blip r:embed="rId2" cstate="print"/>
          <a:srcRect/>
          <a:stretch>
            <a:fillRect/>
          </a:stretch>
        </p:blipFill>
        <p:spPr bwMode="auto">
          <a:xfrm>
            <a:off x="395288" y="333374"/>
            <a:ext cx="4135781" cy="3013075"/>
          </a:xfrm>
          <a:prstGeom prst="rect">
            <a:avLst/>
          </a:prstGeom>
          <a:noFill/>
        </p:spPr>
      </p:pic>
      <p:pic>
        <p:nvPicPr>
          <p:cNvPr id="43011" name="Picture 3" descr="tlo12"/>
          <p:cNvPicPr>
            <a:picLocks noChangeAspect="1" noChangeArrowheads="1"/>
          </p:cNvPicPr>
          <p:nvPr/>
        </p:nvPicPr>
        <p:blipFill>
          <a:blip r:embed="rId3" cstate="print"/>
          <a:srcRect/>
          <a:stretch>
            <a:fillRect/>
          </a:stretch>
        </p:blipFill>
        <p:spPr bwMode="auto">
          <a:xfrm>
            <a:off x="4643438" y="333375"/>
            <a:ext cx="4137025" cy="3013075"/>
          </a:xfrm>
          <a:prstGeom prst="rect">
            <a:avLst/>
          </a:prstGeom>
          <a:noFill/>
        </p:spPr>
      </p:pic>
      <p:pic>
        <p:nvPicPr>
          <p:cNvPr id="43012" name="Picture 4" descr="tlo13"/>
          <p:cNvPicPr>
            <a:picLocks noChangeAspect="1" noChangeArrowheads="1"/>
          </p:cNvPicPr>
          <p:nvPr/>
        </p:nvPicPr>
        <p:blipFill>
          <a:blip r:embed="rId4" cstate="print"/>
          <a:srcRect/>
          <a:stretch>
            <a:fillRect/>
          </a:stretch>
        </p:blipFill>
        <p:spPr bwMode="auto">
          <a:xfrm>
            <a:off x="4643438" y="3428999"/>
            <a:ext cx="4137025" cy="3015581"/>
          </a:xfrm>
          <a:prstGeom prst="rect">
            <a:avLst/>
          </a:prstGeom>
          <a:noFill/>
        </p:spPr>
      </p:pic>
      <p:sp>
        <p:nvSpPr>
          <p:cNvPr id="43013" name="Text Box 5"/>
          <p:cNvSpPr txBox="1">
            <a:spLocks noChangeArrowheads="1"/>
          </p:cNvSpPr>
          <p:nvPr/>
        </p:nvSpPr>
        <p:spPr bwMode="auto">
          <a:xfrm>
            <a:off x="304800" y="3505200"/>
            <a:ext cx="3134512" cy="584775"/>
          </a:xfrm>
          <a:prstGeom prst="rect">
            <a:avLst/>
          </a:prstGeom>
          <a:noFill/>
          <a:ln w="9525">
            <a:noFill/>
            <a:miter lim="800000"/>
            <a:headEnd/>
            <a:tailEnd/>
          </a:ln>
          <a:effectLst/>
        </p:spPr>
        <p:txBody>
          <a:bodyPr wrap="none">
            <a:spAutoFit/>
          </a:bodyPr>
          <a:lstStyle/>
          <a:p>
            <a:r>
              <a:rPr lang="pl-PL" sz="3200" b="1" dirty="0">
                <a:solidFill>
                  <a:srgbClr val="003300"/>
                </a:solidFill>
              </a:rPr>
              <a:t>MATRIX</a:t>
            </a:r>
            <a:r>
              <a:rPr lang="pl-PL" sz="2400" dirty="0">
                <a:solidFill>
                  <a:srgbClr val="003300"/>
                </a:solidFill>
              </a:rPr>
              <a:t> (~</a:t>
            </a:r>
            <a:r>
              <a:rPr lang="pl-PL" sz="2400" dirty="0" smtClean="0">
                <a:solidFill>
                  <a:srgbClr val="003300"/>
                </a:solidFill>
              </a:rPr>
              <a:t>15 vol. %):</a:t>
            </a:r>
            <a:endParaRPr lang="pl-PL" sz="2400" dirty="0">
              <a:solidFill>
                <a:srgbClr val="003300"/>
              </a:solidFill>
            </a:endParaRPr>
          </a:p>
        </p:txBody>
      </p:sp>
      <p:sp>
        <p:nvSpPr>
          <p:cNvPr id="43014" name="Text Box 6"/>
          <p:cNvSpPr txBox="1">
            <a:spLocks noChangeArrowheads="1"/>
          </p:cNvSpPr>
          <p:nvPr/>
        </p:nvSpPr>
        <p:spPr bwMode="auto">
          <a:xfrm>
            <a:off x="323528" y="4221088"/>
            <a:ext cx="3719993" cy="1323439"/>
          </a:xfrm>
          <a:prstGeom prst="rect">
            <a:avLst/>
          </a:prstGeom>
          <a:noFill/>
          <a:ln w="9525">
            <a:noFill/>
            <a:miter lim="800000"/>
            <a:headEnd/>
            <a:tailEnd/>
          </a:ln>
          <a:effectLst/>
        </p:spPr>
        <p:txBody>
          <a:bodyPr wrap="none">
            <a:spAutoFit/>
          </a:bodyPr>
          <a:lstStyle/>
          <a:p>
            <a:pPr algn="l"/>
            <a:r>
              <a:rPr lang="pl-PL" sz="2000" dirty="0" smtClean="0">
                <a:solidFill>
                  <a:srgbClr val="003300"/>
                </a:solidFill>
              </a:rPr>
              <a:t>Ol, </a:t>
            </a:r>
            <a:r>
              <a:rPr lang="pl-PL" sz="2000" dirty="0" err="1" smtClean="0">
                <a:solidFill>
                  <a:srgbClr val="003300"/>
                </a:solidFill>
              </a:rPr>
              <a:t>Px</a:t>
            </a:r>
            <a:r>
              <a:rPr lang="pl-PL" sz="2000" dirty="0" smtClean="0">
                <a:solidFill>
                  <a:srgbClr val="003300"/>
                </a:solidFill>
              </a:rPr>
              <a:t>, </a:t>
            </a:r>
            <a:r>
              <a:rPr lang="pl-PL" sz="2000" dirty="0" err="1" smtClean="0">
                <a:solidFill>
                  <a:srgbClr val="003300"/>
                </a:solidFill>
              </a:rPr>
              <a:t>Fsp</a:t>
            </a:r>
            <a:endParaRPr lang="pl-PL" sz="2000" dirty="0">
              <a:solidFill>
                <a:srgbClr val="003300"/>
              </a:solidFill>
            </a:endParaRPr>
          </a:p>
          <a:p>
            <a:pPr algn="l"/>
            <a:r>
              <a:rPr lang="pl-PL" sz="2000" dirty="0" err="1" smtClean="0">
                <a:solidFill>
                  <a:srgbClr val="003300"/>
                </a:solidFill>
              </a:rPr>
              <a:t>Opaque</a:t>
            </a:r>
            <a:r>
              <a:rPr lang="pl-PL" sz="2000" dirty="0" smtClean="0">
                <a:solidFill>
                  <a:srgbClr val="003300"/>
                </a:solidFill>
              </a:rPr>
              <a:t> </a:t>
            </a:r>
            <a:r>
              <a:rPr lang="pl-PL" sz="2000" dirty="0" err="1" smtClean="0">
                <a:solidFill>
                  <a:srgbClr val="003300"/>
                </a:solidFill>
              </a:rPr>
              <a:t>minerals</a:t>
            </a:r>
            <a:endParaRPr lang="pl-PL" sz="2000" dirty="0">
              <a:solidFill>
                <a:srgbClr val="003300"/>
              </a:solidFill>
            </a:endParaRPr>
          </a:p>
          <a:p>
            <a:pPr algn="l"/>
            <a:r>
              <a:rPr lang="pl-PL" sz="2000" dirty="0">
                <a:solidFill>
                  <a:srgbClr val="003300"/>
                </a:solidFill>
              </a:rPr>
              <a:t>(</a:t>
            </a:r>
            <a:r>
              <a:rPr lang="pl-PL" sz="1800" dirty="0" err="1" smtClean="0">
                <a:solidFill>
                  <a:srgbClr val="003300"/>
                </a:solidFill>
              </a:rPr>
              <a:t>kamacite</a:t>
            </a:r>
            <a:r>
              <a:rPr lang="pl-PL" sz="1800" dirty="0" smtClean="0">
                <a:solidFill>
                  <a:srgbClr val="003300"/>
                </a:solidFill>
              </a:rPr>
              <a:t>, </a:t>
            </a:r>
            <a:r>
              <a:rPr lang="pl-PL" sz="1800" dirty="0" err="1" smtClean="0">
                <a:solidFill>
                  <a:srgbClr val="003300"/>
                </a:solidFill>
              </a:rPr>
              <a:t>taenite</a:t>
            </a:r>
            <a:r>
              <a:rPr lang="pl-PL" sz="1800" dirty="0" smtClean="0">
                <a:solidFill>
                  <a:srgbClr val="003300"/>
                </a:solidFill>
              </a:rPr>
              <a:t>, </a:t>
            </a:r>
            <a:r>
              <a:rPr lang="pl-PL" sz="1800" dirty="0" err="1" smtClean="0">
                <a:solidFill>
                  <a:srgbClr val="003300"/>
                </a:solidFill>
              </a:rPr>
              <a:t>troilite</a:t>
            </a:r>
            <a:r>
              <a:rPr lang="pl-PL" sz="1800" dirty="0" smtClean="0">
                <a:solidFill>
                  <a:srgbClr val="003300"/>
                </a:solidFill>
              </a:rPr>
              <a:t>, </a:t>
            </a:r>
            <a:r>
              <a:rPr lang="pl-PL" sz="1800" dirty="0" err="1" smtClean="0">
                <a:solidFill>
                  <a:srgbClr val="003300"/>
                </a:solidFill>
              </a:rPr>
              <a:t>chromite</a:t>
            </a:r>
            <a:r>
              <a:rPr lang="pl-PL" sz="2000" dirty="0" smtClean="0">
                <a:solidFill>
                  <a:srgbClr val="003300"/>
                </a:solidFill>
              </a:rPr>
              <a:t>),</a:t>
            </a:r>
            <a:endParaRPr lang="pl-PL" sz="2000" dirty="0">
              <a:solidFill>
                <a:srgbClr val="003300"/>
              </a:solidFill>
            </a:endParaRPr>
          </a:p>
          <a:p>
            <a:pPr algn="l"/>
            <a:r>
              <a:rPr lang="pl-PL" sz="2000" dirty="0" err="1" smtClean="0">
                <a:solidFill>
                  <a:srgbClr val="003300"/>
                </a:solidFill>
              </a:rPr>
              <a:t>glass</a:t>
            </a:r>
            <a:endParaRPr lang="pl-PL" sz="2000" dirty="0">
              <a:solidFill>
                <a:srgbClr val="00330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linds(horizontal)">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blinds(horizontal)">
                                      <p:cBhvr>
                                        <p:cTn id="12" dur="500"/>
                                        <p:tgtEl>
                                          <p:spTgt spid="430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3012"/>
                                        </p:tgtEl>
                                        <p:attrNameLst>
                                          <p:attrName>style.visibility</p:attrName>
                                        </p:attrNameLst>
                                      </p:cBhvr>
                                      <p:to>
                                        <p:strVal val="visible"/>
                                      </p:to>
                                    </p:set>
                                    <p:animEffect transition="in" filter="blinds(horizontal)">
                                      <p:cBhvr>
                                        <p:cTn id="17" dur="500"/>
                                        <p:tgtEl>
                                          <p:spTgt spid="430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1" nodeType="clickEffect">
                                  <p:stCondLst>
                                    <p:cond delay="0"/>
                                  </p:stCondLst>
                                  <p:iterate type="lt">
                                    <p:tmPct val="5000"/>
                                  </p:iterate>
                                  <p:childTnLst>
                                    <p:set>
                                      <p:cBhvr>
                                        <p:cTn id="21" dur="1" fill="hold">
                                          <p:stCondLst>
                                            <p:cond delay="0"/>
                                          </p:stCondLst>
                                        </p:cTn>
                                        <p:tgtEl>
                                          <p:spTgt spid="43013"/>
                                        </p:tgtEl>
                                        <p:attrNameLst>
                                          <p:attrName>style.visibility</p:attrName>
                                        </p:attrNameLst>
                                      </p:cBhvr>
                                      <p:to>
                                        <p:strVal val="visible"/>
                                      </p:to>
                                    </p:set>
                                    <p:anim calcmode="lin" valueType="num">
                                      <p:cBhvr>
                                        <p:cTn id="22" dur="1000" fill="hold"/>
                                        <p:tgtEl>
                                          <p:spTgt spid="43013"/>
                                        </p:tgtEl>
                                        <p:attrNameLst>
                                          <p:attrName>ppt_w</p:attrName>
                                        </p:attrNameLst>
                                      </p:cBhvr>
                                      <p:tavLst>
                                        <p:tav tm="0">
                                          <p:val>
                                            <p:fltVal val="0"/>
                                          </p:val>
                                        </p:tav>
                                        <p:tav tm="100000">
                                          <p:val>
                                            <p:strVal val="#ppt_w"/>
                                          </p:val>
                                        </p:tav>
                                      </p:tavLst>
                                    </p:anim>
                                    <p:anim calcmode="lin" valueType="num">
                                      <p:cBhvr>
                                        <p:cTn id="23" dur="1000" fill="hold"/>
                                        <p:tgtEl>
                                          <p:spTgt spid="43013"/>
                                        </p:tgtEl>
                                        <p:attrNameLst>
                                          <p:attrName>ppt_h</p:attrName>
                                        </p:attrNameLst>
                                      </p:cBhvr>
                                      <p:tavLst>
                                        <p:tav tm="0">
                                          <p:val>
                                            <p:fltVal val="0"/>
                                          </p:val>
                                        </p:tav>
                                        <p:tav tm="100000">
                                          <p:val>
                                            <p:strVal val="#ppt_h"/>
                                          </p:val>
                                        </p:tav>
                                      </p:tavLst>
                                    </p:anim>
                                    <p:anim calcmode="lin" valueType="num">
                                      <p:cBhvr>
                                        <p:cTn id="24" dur="1000" fill="hold"/>
                                        <p:tgtEl>
                                          <p:spTgt spid="43013"/>
                                        </p:tgtEl>
                                        <p:attrNameLst>
                                          <p:attrName>style.rotation</p:attrName>
                                        </p:attrNameLst>
                                      </p:cBhvr>
                                      <p:tavLst>
                                        <p:tav tm="0">
                                          <p:val>
                                            <p:fltVal val="90"/>
                                          </p:val>
                                        </p:tav>
                                        <p:tav tm="100000">
                                          <p:val>
                                            <p:fltVal val="0"/>
                                          </p:val>
                                        </p:tav>
                                      </p:tavLst>
                                    </p:anim>
                                    <p:animEffect transition="in" filter="fade">
                                      <p:cBhvr>
                                        <p:cTn id="25" dur="1000"/>
                                        <p:tgtEl>
                                          <p:spTgt spid="4301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43014"/>
                                        </p:tgtEl>
                                        <p:attrNameLst>
                                          <p:attrName>style.visibility</p:attrName>
                                        </p:attrNameLst>
                                      </p:cBhvr>
                                      <p:to>
                                        <p:strVal val="visible"/>
                                      </p:to>
                                    </p:set>
                                    <p:anim calcmode="lin" valueType="num">
                                      <p:cBhvr>
                                        <p:cTn id="30" dur="1000" fill="hold"/>
                                        <p:tgtEl>
                                          <p:spTgt spid="43014"/>
                                        </p:tgtEl>
                                        <p:attrNameLst>
                                          <p:attrName>ppt_w</p:attrName>
                                        </p:attrNameLst>
                                      </p:cBhvr>
                                      <p:tavLst>
                                        <p:tav tm="0">
                                          <p:val>
                                            <p:strVal val="#ppt_w*0.70"/>
                                          </p:val>
                                        </p:tav>
                                        <p:tav tm="100000">
                                          <p:val>
                                            <p:strVal val="#ppt_w"/>
                                          </p:val>
                                        </p:tav>
                                      </p:tavLst>
                                    </p:anim>
                                    <p:anim calcmode="lin" valueType="num">
                                      <p:cBhvr>
                                        <p:cTn id="31" dur="1000" fill="hold"/>
                                        <p:tgtEl>
                                          <p:spTgt spid="43014"/>
                                        </p:tgtEl>
                                        <p:attrNameLst>
                                          <p:attrName>ppt_h</p:attrName>
                                        </p:attrNameLst>
                                      </p:cBhvr>
                                      <p:tavLst>
                                        <p:tav tm="0">
                                          <p:val>
                                            <p:strVal val="#ppt_h"/>
                                          </p:val>
                                        </p:tav>
                                        <p:tav tm="100000">
                                          <p:val>
                                            <p:strVal val="#ppt_h"/>
                                          </p:val>
                                        </p:tav>
                                      </p:tavLst>
                                    </p:anim>
                                    <p:animEffect transition="in" filter="fade">
                                      <p:cBhvr>
                                        <p:cTn id="32" dur="10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1"/>
      <p:bldP spid="430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re_colour"/>
          <p:cNvPicPr>
            <a:picLocks noChangeAspect="1" noChangeArrowheads="1"/>
          </p:cNvPicPr>
          <p:nvPr/>
        </p:nvPicPr>
        <p:blipFill>
          <a:blip r:embed="rId2" cstate="print"/>
          <a:srcRect/>
          <a:stretch>
            <a:fillRect/>
          </a:stretch>
        </p:blipFill>
        <p:spPr bwMode="auto">
          <a:xfrm>
            <a:off x="250825" y="260350"/>
            <a:ext cx="4932363" cy="3595688"/>
          </a:xfrm>
          <a:prstGeom prst="rect">
            <a:avLst/>
          </a:prstGeom>
          <a:noFill/>
        </p:spPr>
      </p:pic>
      <p:pic>
        <p:nvPicPr>
          <p:cNvPr id="12291" name="Picture 3" descr="chondrametal11"/>
          <p:cNvPicPr>
            <a:picLocks noChangeAspect="1" noChangeArrowheads="1"/>
          </p:cNvPicPr>
          <p:nvPr/>
        </p:nvPicPr>
        <p:blipFill>
          <a:blip r:embed="rId3" cstate="print"/>
          <a:srcRect/>
          <a:stretch>
            <a:fillRect/>
          </a:stretch>
        </p:blipFill>
        <p:spPr bwMode="auto">
          <a:xfrm>
            <a:off x="3995737" y="3047930"/>
            <a:ext cx="4968751" cy="3621430"/>
          </a:xfrm>
          <a:prstGeom prst="rect">
            <a:avLst/>
          </a:prstGeom>
          <a:noFill/>
        </p:spPr>
      </p:pic>
      <p:pic>
        <p:nvPicPr>
          <p:cNvPr id="12292" name="Picture 4" descr="kam_tro_cos1"/>
          <p:cNvPicPr>
            <a:picLocks noChangeAspect="1" noChangeArrowheads="1"/>
          </p:cNvPicPr>
          <p:nvPr/>
        </p:nvPicPr>
        <p:blipFill>
          <a:blip r:embed="rId4" cstate="print"/>
          <a:srcRect/>
          <a:stretch>
            <a:fillRect/>
          </a:stretch>
        </p:blipFill>
        <p:spPr bwMode="auto">
          <a:xfrm>
            <a:off x="5220072" y="260648"/>
            <a:ext cx="3754928" cy="2736304"/>
          </a:xfrm>
          <a:prstGeom prst="rect">
            <a:avLst/>
          </a:prstGeom>
          <a:noFill/>
        </p:spPr>
      </p:pic>
      <p:sp>
        <p:nvSpPr>
          <p:cNvPr id="12293" name="Text Box 5"/>
          <p:cNvSpPr txBox="1">
            <a:spLocks noChangeArrowheads="1"/>
          </p:cNvSpPr>
          <p:nvPr/>
        </p:nvSpPr>
        <p:spPr bwMode="auto">
          <a:xfrm>
            <a:off x="107504" y="4437112"/>
            <a:ext cx="3888432" cy="461665"/>
          </a:xfrm>
          <a:prstGeom prst="rect">
            <a:avLst/>
          </a:prstGeom>
          <a:noFill/>
          <a:ln w="9525">
            <a:noFill/>
            <a:miter lim="800000"/>
            <a:headEnd/>
            <a:tailEnd/>
          </a:ln>
          <a:effectLst/>
        </p:spPr>
        <p:txBody>
          <a:bodyPr wrap="square">
            <a:spAutoFit/>
          </a:bodyPr>
          <a:lstStyle/>
          <a:p>
            <a:pPr algn="l"/>
            <a:r>
              <a:rPr lang="pl-PL" sz="2400" b="1" dirty="0" smtClean="0">
                <a:solidFill>
                  <a:srgbClr val="003300"/>
                </a:solidFill>
              </a:rPr>
              <a:t>OPAQUE MINERALS</a:t>
            </a:r>
            <a:r>
              <a:rPr lang="pl-PL" sz="2000" b="1" dirty="0" smtClean="0">
                <a:solidFill>
                  <a:srgbClr val="003300"/>
                </a:solidFill>
              </a:rPr>
              <a:t>  </a:t>
            </a:r>
            <a:r>
              <a:rPr lang="pl-PL" dirty="0" smtClean="0">
                <a:solidFill>
                  <a:srgbClr val="003300"/>
                </a:solidFill>
              </a:rPr>
              <a:t>(~8 VOL. %)</a:t>
            </a:r>
            <a:endParaRPr lang="pl-PL" dirty="0">
              <a:solidFill>
                <a:srgbClr val="003300"/>
              </a:solidFill>
            </a:endParaRPr>
          </a:p>
        </p:txBody>
      </p:sp>
      <p:sp>
        <p:nvSpPr>
          <p:cNvPr id="6" name="Text Box 5"/>
          <p:cNvSpPr txBox="1">
            <a:spLocks noChangeArrowheads="1"/>
          </p:cNvSpPr>
          <p:nvPr/>
        </p:nvSpPr>
        <p:spPr bwMode="auto">
          <a:xfrm>
            <a:off x="251520" y="5301208"/>
            <a:ext cx="2887009" cy="1015663"/>
          </a:xfrm>
          <a:prstGeom prst="rect">
            <a:avLst/>
          </a:prstGeom>
          <a:noFill/>
          <a:ln w="9525">
            <a:noFill/>
            <a:miter lim="800000"/>
            <a:headEnd/>
            <a:tailEnd/>
          </a:ln>
          <a:effectLst/>
        </p:spPr>
        <p:txBody>
          <a:bodyPr wrap="none">
            <a:spAutoFit/>
          </a:bodyPr>
          <a:lstStyle/>
          <a:p>
            <a:pPr algn="l"/>
            <a:r>
              <a:rPr lang="pl-PL" sz="2000" dirty="0" smtClean="0">
                <a:solidFill>
                  <a:srgbClr val="003300"/>
                </a:solidFill>
              </a:rPr>
              <a:t>Me – metal </a:t>
            </a:r>
            <a:r>
              <a:rPr lang="pl-PL" sz="2000" dirty="0" err="1" smtClean="0">
                <a:solidFill>
                  <a:srgbClr val="003300"/>
                </a:solidFill>
              </a:rPr>
              <a:t>(FeN</a:t>
            </a:r>
            <a:r>
              <a:rPr lang="pl-PL" sz="2000" dirty="0" smtClean="0">
                <a:solidFill>
                  <a:srgbClr val="003300"/>
                </a:solidFill>
              </a:rPr>
              <a:t>i </a:t>
            </a:r>
            <a:r>
              <a:rPr lang="pl-PL" sz="2000" dirty="0" err="1" smtClean="0">
                <a:solidFill>
                  <a:srgbClr val="003300"/>
                </a:solidFill>
              </a:rPr>
              <a:t>alloy</a:t>
            </a:r>
            <a:r>
              <a:rPr lang="pl-PL" sz="2000" dirty="0" smtClean="0">
                <a:solidFill>
                  <a:srgbClr val="003300"/>
                </a:solidFill>
              </a:rPr>
              <a:t>)</a:t>
            </a:r>
            <a:endParaRPr lang="pl-PL" sz="2000" dirty="0">
              <a:solidFill>
                <a:srgbClr val="003300"/>
              </a:solidFill>
            </a:endParaRPr>
          </a:p>
          <a:p>
            <a:pPr algn="l"/>
            <a:r>
              <a:rPr lang="pl-PL" sz="2000" dirty="0" err="1" smtClean="0">
                <a:solidFill>
                  <a:srgbClr val="003300"/>
                </a:solidFill>
              </a:rPr>
              <a:t>Tro</a:t>
            </a:r>
            <a:r>
              <a:rPr lang="pl-PL" sz="2000" dirty="0" smtClean="0">
                <a:solidFill>
                  <a:srgbClr val="003300"/>
                </a:solidFill>
              </a:rPr>
              <a:t> – </a:t>
            </a:r>
            <a:r>
              <a:rPr lang="pl-PL" sz="2000" dirty="0" err="1" smtClean="0">
                <a:solidFill>
                  <a:srgbClr val="003300"/>
                </a:solidFill>
              </a:rPr>
              <a:t>troilite</a:t>
            </a:r>
            <a:r>
              <a:rPr lang="pl-PL" sz="2000" dirty="0" smtClean="0">
                <a:solidFill>
                  <a:srgbClr val="003300"/>
                </a:solidFill>
              </a:rPr>
              <a:t> </a:t>
            </a:r>
            <a:r>
              <a:rPr lang="pl-PL" sz="2000" dirty="0" err="1" smtClean="0">
                <a:solidFill>
                  <a:srgbClr val="003300"/>
                </a:solidFill>
              </a:rPr>
              <a:t>(Fe</a:t>
            </a:r>
            <a:r>
              <a:rPr lang="pl-PL" sz="2000" dirty="0" smtClean="0">
                <a:solidFill>
                  <a:srgbClr val="003300"/>
                </a:solidFill>
              </a:rPr>
              <a:t>S)</a:t>
            </a:r>
          </a:p>
          <a:p>
            <a:pPr algn="l"/>
            <a:r>
              <a:rPr lang="pl-PL" sz="2000" dirty="0" err="1" smtClean="0">
                <a:solidFill>
                  <a:srgbClr val="003300"/>
                </a:solidFill>
              </a:rPr>
              <a:t>Chro</a:t>
            </a:r>
            <a:r>
              <a:rPr lang="pl-PL" sz="2000" dirty="0" smtClean="0">
                <a:solidFill>
                  <a:srgbClr val="003300"/>
                </a:solidFill>
              </a:rPr>
              <a:t> – </a:t>
            </a:r>
            <a:r>
              <a:rPr lang="pl-PL" sz="2000" dirty="0" err="1" smtClean="0">
                <a:solidFill>
                  <a:srgbClr val="003300"/>
                </a:solidFill>
              </a:rPr>
              <a:t>chromite</a:t>
            </a:r>
            <a:r>
              <a:rPr lang="pl-PL" sz="2000" dirty="0" smtClean="0">
                <a:solidFill>
                  <a:srgbClr val="003300"/>
                </a:solidFill>
              </a:rPr>
              <a:t> (FeCr</a:t>
            </a:r>
            <a:r>
              <a:rPr lang="pl-PL" sz="2000" baseline="-25000" dirty="0" smtClean="0">
                <a:solidFill>
                  <a:srgbClr val="003300"/>
                </a:solidFill>
              </a:rPr>
              <a:t>2</a:t>
            </a:r>
            <a:r>
              <a:rPr lang="pl-PL" sz="2000" dirty="0" smtClean="0">
                <a:solidFill>
                  <a:srgbClr val="003300"/>
                </a:solidFill>
              </a:rPr>
              <a:t>O</a:t>
            </a:r>
            <a:r>
              <a:rPr lang="pl-PL" sz="2000" baseline="-25000" dirty="0" smtClean="0">
                <a:solidFill>
                  <a:srgbClr val="003300"/>
                </a:solidFill>
              </a:rPr>
              <a:t>4</a:t>
            </a:r>
            <a:r>
              <a:rPr lang="pl-PL" sz="2000" dirty="0" smtClean="0">
                <a:solidFill>
                  <a:srgbClr val="003300"/>
                </a:solidFill>
              </a:rPr>
              <a:t>)</a:t>
            </a:r>
            <a:endParaRPr lang="pl-PL" sz="2000" dirty="0">
              <a:solidFill>
                <a:srgbClr val="00330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1+#ppt_w/2"/>
                                          </p:val>
                                        </p:tav>
                                        <p:tav tm="100000">
                                          <p:val>
                                            <p:strVal val="#ppt_x"/>
                                          </p:val>
                                        </p:tav>
                                      </p:tavLst>
                                    </p:anim>
                                    <p:anim calcmode="lin" valueType="num">
                                      <p:cBhvr additive="base">
                                        <p:cTn id="14"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 calcmode="lin" valueType="num">
                                      <p:cBhvr additive="base">
                                        <p:cTn id="19" dur="500" fill="hold"/>
                                        <p:tgtEl>
                                          <p:spTgt spid="12291"/>
                                        </p:tgtEl>
                                        <p:attrNameLst>
                                          <p:attrName>ppt_x</p:attrName>
                                        </p:attrNameLst>
                                      </p:cBhvr>
                                      <p:tavLst>
                                        <p:tav tm="0">
                                          <p:val>
                                            <p:strVal val="1+#ppt_w/2"/>
                                          </p:val>
                                        </p:tav>
                                        <p:tav tm="100000">
                                          <p:val>
                                            <p:strVal val="#ppt_x"/>
                                          </p:val>
                                        </p:tav>
                                      </p:tavLst>
                                    </p:anim>
                                    <p:anim calcmode="lin" valueType="num">
                                      <p:cBhvr additive="base">
                                        <p:cTn id="20"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12293"/>
                                        </p:tgtEl>
                                        <p:attrNameLst>
                                          <p:attrName>style.visibility</p:attrName>
                                        </p:attrNameLst>
                                      </p:cBhvr>
                                      <p:to>
                                        <p:strVal val="visible"/>
                                      </p:to>
                                    </p:set>
                                    <p:anim calcmode="lin" valueType="num">
                                      <p:cBhvr>
                                        <p:cTn id="25" dur="1000" fill="hold"/>
                                        <p:tgtEl>
                                          <p:spTgt spid="12293"/>
                                        </p:tgtEl>
                                        <p:attrNameLst>
                                          <p:attrName>ppt_w</p:attrName>
                                        </p:attrNameLst>
                                      </p:cBhvr>
                                      <p:tavLst>
                                        <p:tav tm="0">
                                          <p:val>
                                            <p:fltVal val="0"/>
                                          </p:val>
                                        </p:tav>
                                        <p:tav tm="100000">
                                          <p:val>
                                            <p:strVal val="#ppt_w"/>
                                          </p:val>
                                        </p:tav>
                                      </p:tavLst>
                                    </p:anim>
                                    <p:anim calcmode="lin" valueType="num">
                                      <p:cBhvr>
                                        <p:cTn id="26" dur="1000" fill="hold"/>
                                        <p:tgtEl>
                                          <p:spTgt spid="12293"/>
                                        </p:tgtEl>
                                        <p:attrNameLst>
                                          <p:attrName>ppt_h</p:attrName>
                                        </p:attrNameLst>
                                      </p:cBhvr>
                                      <p:tavLst>
                                        <p:tav tm="0">
                                          <p:val>
                                            <p:fltVal val="0"/>
                                          </p:val>
                                        </p:tav>
                                        <p:tav tm="100000">
                                          <p:val>
                                            <p:strVal val="#ppt_h"/>
                                          </p:val>
                                        </p:tav>
                                      </p:tavLst>
                                    </p:anim>
                                    <p:anim calcmode="lin" valueType="num">
                                      <p:cBhvr>
                                        <p:cTn id="27" dur="1000" fill="hold"/>
                                        <p:tgtEl>
                                          <p:spTgt spid="12293"/>
                                        </p:tgtEl>
                                        <p:attrNameLst>
                                          <p:attrName>style.rotation</p:attrName>
                                        </p:attrNameLst>
                                      </p:cBhvr>
                                      <p:tavLst>
                                        <p:tav tm="0">
                                          <p:val>
                                            <p:fltVal val="90"/>
                                          </p:val>
                                        </p:tav>
                                        <p:tav tm="100000">
                                          <p:val>
                                            <p:fltVal val="0"/>
                                          </p:val>
                                        </p:tav>
                                      </p:tavLst>
                                    </p:anim>
                                    <p:animEffect transition="in" filter="fade">
                                      <p:cBhvr>
                                        <p:cTn id="28" dur="1000"/>
                                        <p:tgtEl>
                                          <p:spTgt spid="1229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utoUpdateAnimBg="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stro.washington.edu/users/smith/Astro150/Labs/Meteorites/images/AChon_Big.jpg"/>
          <p:cNvPicPr>
            <a:picLocks noChangeAspect="1" noChangeArrowheads="1"/>
          </p:cNvPicPr>
          <p:nvPr/>
        </p:nvPicPr>
        <p:blipFill>
          <a:blip r:embed="rId3" cstate="print"/>
          <a:srcRect/>
          <a:stretch>
            <a:fillRect/>
          </a:stretch>
        </p:blipFill>
        <p:spPr bwMode="auto">
          <a:xfrm>
            <a:off x="1" y="548681"/>
            <a:ext cx="6516215" cy="3930934"/>
          </a:xfrm>
          <a:prstGeom prst="rect">
            <a:avLst/>
          </a:prstGeom>
          <a:noFill/>
        </p:spPr>
      </p:pic>
      <p:sp>
        <p:nvSpPr>
          <p:cNvPr id="3" name="pole tekstowe 2"/>
          <p:cNvSpPr txBox="1"/>
          <p:nvPr/>
        </p:nvSpPr>
        <p:spPr>
          <a:xfrm>
            <a:off x="179512" y="0"/>
            <a:ext cx="8856984" cy="646331"/>
          </a:xfrm>
          <a:prstGeom prst="rect">
            <a:avLst/>
          </a:prstGeom>
          <a:noFill/>
        </p:spPr>
        <p:txBody>
          <a:bodyPr wrap="square" rtlCol="0">
            <a:spAutoFit/>
          </a:bodyPr>
          <a:lstStyle/>
          <a:p>
            <a:pPr algn="ctr"/>
            <a:r>
              <a:rPr lang="pl-PL" sz="3600" dirty="0" smtClean="0">
                <a:latin typeface="Arial Black" pitchFamily="34" charset="0"/>
              </a:rPr>
              <a:t>ACHONDRITES</a:t>
            </a:r>
            <a:r>
              <a:rPr lang="pl-PL" sz="3200" dirty="0" smtClean="0">
                <a:latin typeface="Arial Black" pitchFamily="34" charset="0"/>
              </a:rPr>
              <a:t> (</a:t>
            </a:r>
            <a:r>
              <a:rPr lang="pl-PL" sz="2000" dirty="0" err="1" smtClean="0">
                <a:latin typeface="Arial Black" pitchFamily="34" charset="0"/>
              </a:rPr>
              <a:t>from</a:t>
            </a:r>
            <a:r>
              <a:rPr lang="pl-PL" sz="2000" dirty="0" smtClean="0">
                <a:latin typeface="Arial Black" pitchFamily="34" charset="0"/>
              </a:rPr>
              <a:t> DIFFERENTIATED BODIES</a:t>
            </a:r>
            <a:r>
              <a:rPr lang="pl-PL" sz="3200" dirty="0" smtClean="0">
                <a:latin typeface="Arial Black" pitchFamily="34" charset="0"/>
              </a:rPr>
              <a:t>)</a:t>
            </a:r>
            <a:endParaRPr lang="pl-PL" sz="3200" dirty="0">
              <a:latin typeface="Arial Black" pitchFamily="34" charset="0"/>
            </a:endParaRPr>
          </a:p>
        </p:txBody>
      </p:sp>
      <p:pic>
        <p:nvPicPr>
          <p:cNvPr id="30724" name="Picture 4" descr="http://www.meteoriteman.com/collection/stone_pics/pasa_monte.jpg"/>
          <p:cNvPicPr>
            <a:picLocks noChangeAspect="1" noChangeArrowheads="1"/>
          </p:cNvPicPr>
          <p:nvPr/>
        </p:nvPicPr>
        <p:blipFill>
          <a:blip r:embed="rId4" cstate="print"/>
          <a:srcRect/>
          <a:stretch>
            <a:fillRect/>
          </a:stretch>
        </p:blipFill>
        <p:spPr bwMode="auto">
          <a:xfrm>
            <a:off x="5508104" y="3452377"/>
            <a:ext cx="3635896" cy="3405623"/>
          </a:xfrm>
          <a:prstGeom prst="rect">
            <a:avLst/>
          </a:prstGeom>
          <a:noFill/>
        </p:spPr>
      </p:pic>
      <p:sp>
        <p:nvSpPr>
          <p:cNvPr id="5" name="pole tekstowe 4"/>
          <p:cNvSpPr txBox="1"/>
          <p:nvPr/>
        </p:nvSpPr>
        <p:spPr>
          <a:xfrm>
            <a:off x="6228184" y="692696"/>
            <a:ext cx="2805383" cy="1338828"/>
          </a:xfrm>
          <a:prstGeom prst="rect">
            <a:avLst/>
          </a:prstGeom>
          <a:noFill/>
        </p:spPr>
        <p:txBody>
          <a:bodyPr wrap="none" rtlCol="0">
            <a:spAutoFit/>
          </a:bodyPr>
          <a:lstStyle/>
          <a:p>
            <a:r>
              <a:rPr lang="pl-PL" dirty="0" smtClean="0">
                <a:latin typeface="Arial Black" pitchFamily="34" charset="0"/>
              </a:rPr>
              <a:t>HOWARDITES</a:t>
            </a:r>
          </a:p>
          <a:p>
            <a:r>
              <a:rPr lang="pl-PL" dirty="0" smtClean="0">
                <a:latin typeface="Arial Black" pitchFamily="34" charset="0"/>
              </a:rPr>
              <a:t>EUCRITES</a:t>
            </a:r>
          </a:p>
          <a:p>
            <a:r>
              <a:rPr lang="pl-PL" dirty="0" smtClean="0">
                <a:latin typeface="Arial Black" pitchFamily="34" charset="0"/>
              </a:rPr>
              <a:t>DIOGENITES</a:t>
            </a:r>
          </a:p>
          <a:p>
            <a:endParaRPr lang="pl-PL" sz="900" dirty="0" smtClean="0">
              <a:latin typeface="Arial Black" pitchFamily="34" charset="0"/>
            </a:endParaRPr>
          </a:p>
          <a:p>
            <a:r>
              <a:rPr lang="pl-PL" dirty="0" err="1" smtClean="0">
                <a:solidFill>
                  <a:schemeClr val="accent6">
                    <a:lumMod val="50000"/>
                  </a:schemeClr>
                </a:solidFill>
                <a:latin typeface="Arial Black" pitchFamily="34" charset="0"/>
              </a:rPr>
              <a:t>from</a:t>
            </a:r>
            <a:r>
              <a:rPr lang="pl-PL" dirty="0" smtClean="0">
                <a:solidFill>
                  <a:schemeClr val="accent6">
                    <a:lumMod val="50000"/>
                  </a:schemeClr>
                </a:solidFill>
                <a:latin typeface="Arial Black" pitchFamily="34" charset="0"/>
              </a:rPr>
              <a:t> VESTA asteroid</a:t>
            </a:r>
            <a:endParaRPr lang="pl-PL" dirty="0">
              <a:solidFill>
                <a:schemeClr val="accent6">
                  <a:lumMod val="50000"/>
                </a:schemeClr>
              </a:solidFill>
              <a:latin typeface="Arial Black" pitchFamily="34" charset="0"/>
            </a:endParaRPr>
          </a:p>
        </p:txBody>
      </p:sp>
      <p:sp>
        <p:nvSpPr>
          <p:cNvPr id="6" name="pole tekstowe 5"/>
          <p:cNvSpPr txBox="1"/>
          <p:nvPr/>
        </p:nvSpPr>
        <p:spPr>
          <a:xfrm>
            <a:off x="395536" y="4365104"/>
            <a:ext cx="2187907" cy="1338828"/>
          </a:xfrm>
          <a:prstGeom prst="rect">
            <a:avLst/>
          </a:prstGeom>
          <a:noFill/>
        </p:spPr>
        <p:txBody>
          <a:bodyPr wrap="none" rtlCol="0">
            <a:spAutoFit/>
          </a:bodyPr>
          <a:lstStyle/>
          <a:p>
            <a:r>
              <a:rPr lang="pl-PL" dirty="0" smtClean="0">
                <a:latin typeface="Arial Black" pitchFamily="34" charset="0"/>
              </a:rPr>
              <a:t>NAKHLITES</a:t>
            </a:r>
          </a:p>
          <a:p>
            <a:r>
              <a:rPr lang="pl-PL" dirty="0" smtClean="0">
                <a:latin typeface="Arial Black" pitchFamily="34" charset="0"/>
              </a:rPr>
              <a:t>SHERGOTTITES</a:t>
            </a:r>
          </a:p>
          <a:p>
            <a:r>
              <a:rPr lang="pl-PL" dirty="0" smtClean="0">
                <a:latin typeface="Arial Black" pitchFamily="34" charset="0"/>
              </a:rPr>
              <a:t>CHASSIGNITES</a:t>
            </a:r>
          </a:p>
          <a:p>
            <a:endParaRPr lang="pl-PL" sz="900" dirty="0" smtClean="0">
              <a:latin typeface="Arial Black" pitchFamily="34" charset="0"/>
            </a:endParaRPr>
          </a:p>
          <a:p>
            <a:r>
              <a:rPr lang="pl-PL" dirty="0" err="1" smtClean="0">
                <a:solidFill>
                  <a:schemeClr val="accent6">
                    <a:lumMod val="50000"/>
                  </a:schemeClr>
                </a:solidFill>
                <a:latin typeface="Arial Black" pitchFamily="34" charset="0"/>
              </a:rPr>
              <a:t>from</a:t>
            </a:r>
            <a:r>
              <a:rPr lang="pl-PL" dirty="0" smtClean="0">
                <a:solidFill>
                  <a:schemeClr val="accent6">
                    <a:lumMod val="50000"/>
                  </a:schemeClr>
                </a:solidFill>
                <a:latin typeface="Arial Black" pitchFamily="34" charset="0"/>
              </a:rPr>
              <a:t>  MARS</a:t>
            </a:r>
            <a:endParaRPr lang="pl-PL" dirty="0">
              <a:solidFill>
                <a:schemeClr val="accent6">
                  <a:lumMod val="50000"/>
                </a:schemeClr>
              </a:solidFill>
              <a:latin typeface="Arial Black" pitchFamily="34" charset="0"/>
            </a:endParaRPr>
          </a:p>
        </p:txBody>
      </p:sp>
      <p:sp>
        <p:nvSpPr>
          <p:cNvPr id="7" name="pole tekstowe 6"/>
          <p:cNvSpPr txBox="1"/>
          <p:nvPr/>
        </p:nvSpPr>
        <p:spPr>
          <a:xfrm>
            <a:off x="3059832" y="4581128"/>
            <a:ext cx="2189895" cy="2046714"/>
          </a:xfrm>
          <a:prstGeom prst="rect">
            <a:avLst/>
          </a:prstGeom>
          <a:noFill/>
        </p:spPr>
        <p:txBody>
          <a:bodyPr wrap="none" rtlCol="0">
            <a:spAutoFit/>
          </a:bodyPr>
          <a:lstStyle/>
          <a:p>
            <a:r>
              <a:rPr lang="pl-PL" dirty="0" smtClean="0">
                <a:solidFill>
                  <a:schemeClr val="accent2">
                    <a:lumMod val="75000"/>
                  </a:schemeClr>
                </a:solidFill>
                <a:latin typeface="Arial Black" pitchFamily="34" charset="0"/>
              </a:rPr>
              <a:t>PRIMITIVE</a:t>
            </a:r>
          </a:p>
          <a:p>
            <a:r>
              <a:rPr lang="pl-PL" dirty="0" smtClean="0">
                <a:solidFill>
                  <a:schemeClr val="accent2">
                    <a:lumMod val="75000"/>
                  </a:schemeClr>
                </a:solidFill>
                <a:latin typeface="Arial Black" pitchFamily="34" charset="0"/>
              </a:rPr>
              <a:t>ACHONDRITES</a:t>
            </a:r>
          </a:p>
          <a:p>
            <a:endParaRPr lang="pl-PL" sz="1000" dirty="0" smtClean="0">
              <a:latin typeface="Arial Black" pitchFamily="34" charset="0"/>
            </a:endParaRPr>
          </a:p>
          <a:p>
            <a:r>
              <a:rPr lang="pl-PL" dirty="0" smtClean="0">
                <a:latin typeface="Arial Black" pitchFamily="34" charset="0"/>
              </a:rPr>
              <a:t>ACAPULCOITES</a:t>
            </a:r>
          </a:p>
          <a:p>
            <a:r>
              <a:rPr lang="pl-PL" dirty="0" smtClean="0">
                <a:latin typeface="Arial Black" pitchFamily="34" charset="0"/>
              </a:rPr>
              <a:t>WINONAITES</a:t>
            </a:r>
          </a:p>
          <a:p>
            <a:r>
              <a:rPr lang="pl-PL" dirty="0" smtClean="0">
                <a:latin typeface="Arial Black" pitchFamily="34" charset="0"/>
              </a:rPr>
              <a:t>BRACHINITES</a:t>
            </a:r>
          </a:p>
          <a:p>
            <a:endParaRPr lang="pl-PL" sz="900" dirty="0" smtClean="0">
              <a:latin typeface="Arial Black" pitchFamily="34" charset="0"/>
            </a:endParaRPr>
          </a:p>
          <a:p>
            <a:r>
              <a:rPr lang="pl-PL" dirty="0" err="1" smtClean="0">
                <a:solidFill>
                  <a:schemeClr val="accent6">
                    <a:lumMod val="50000"/>
                  </a:schemeClr>
                </a:solidFill>
                <a:latin typeface="Arial Black" pitchFamily="34" charset="0"/>
              </a:rPr>
              <a:t>from</a:t>
            </a:r>
            <a:r>
              <a:rPr lang="pl-PL" dirty="0" smtClean="0">
                <a:solidFill>
                  <a:schemeClr val="accent6">
                    <a:lumMod val="50000"/>
                  </a:schemeClr>
                </a:solidFill>
                <a:latin typeface="Arial Black" pitchFamily="34" charset="0"/>
              </a:rPr>
              <a:t> ???</a:t>
            </a:r>
          </a:p>
        </p:txBody>
      </p:sp>
      <p:sp>
        <p:nvSpPr>
          <p:cNvPr id="8" name="pole tekstowe 7"/>
          <p:cNvSpPr txBox="1"/>
          <p:nvPr/>
        </p:nvSpPr>
        <p:spPr>
          <a:xfrm>
            <a:off x="467544" y="5796171"/>
            <a:ext cx="2234458" cy="1061829"/>
          </a:xfrm>
          <a:prstGeom prst="rect">
            <a:avLst/>
          </a:prstGeom>
          <a:noFill/>
        </p:spPr>
        <p:txBody>
          <a:bodyPr wrap="none" rtlCol="0">
            <a:spAutoFit/>
          </a:bodyPr>
          <a:lstStyle/>
          <a:p>
            <a:r>
              <a:rPr lang="pl-PL" dirty="0" smtClean="0">
                <a:latin typeface="Arial Black" pitchFamily="34" charset="0"/>
              </a:rPr>
              <a:t>BASALTS</a:t>
            </a:r>
          </a:p>
          <a:p>
            <a:r>
              <a:rPr lang="pl-PL" dirty="0" smtClean="0">
                <a:latin typeface="Arial Black" pitchFamily="34" charset="0"/>
              </a:rPr>
              <a:t>ANORTHOSITES</a:t>
            </a:r>
          </a:p>
          <a:p>
            <a:endParaRPr lang="pl-PL" sz="900" dirty="0" smtClean="0">
              <a:latin typeface="Arial Black" pitchFamily="34" charset="0"/>
            </a:endParaRPr>
          </a:p>
          <a:p>
            <a:r>
              <a:rPr lang="pl-PL" dirty="0" err="1" smtClean="0">
                <a:solidFill>
                  <a:schemeClr val="accent6">
                    <a:lumMod val="50000"/>
                  </a:schemeClr>
                </a:solidFill>
                <a:latin typeface="Arial Black" pitchFamily="34" charset="0"/>
              </a:rPr>
              <a:t>from</a:t>
            </a:r>
            <a:r>
              <a:rPr lang="pl-PL" dirty="0" smtClean="0">
                <a:solidFill>
                  <a:schemeClr val="accent6">
                    <a:lumMod val="50000"/>
                  </a:schemeClr>
                </a:solidFill>
                <a:latin typeface="Arial Black" pitchFamily="34" charset="0"/>
              </a:rPr>
              <a:t> </a:t>
            </a:r>
            <a:r>
              <a:rPr lang="pl-PL" dirty="0" err="1" smtClean="0">
                <a:solidFill>
                  <a:schemeClr val="accent6">
                    <a:lumMod val="50000"/>
                  </a:schemeClr>
                </a:solidFill>
                <a:latin typeface="Arial Black" pitchFamily="34" charset="0"/>
              </a:rPr>
              <a:t>the</a:t>
            </a:r>
            <a:r>
              <a:rPr lang="pl-PL" dirty="0" smtClean="0">
                <a:solidFill>
                  <a:schemeClr val="accent6">
                    <a:lumMod val="50000"/>
                  </a:schemeClr>
                </a:solidFill>
                <a:latin typeface="Arial Black" pitchFamily="34" charset="0"/>
              </a:rPr>
              <a:t> MOON</a:t>
            </a:r>
            <a:endParaRPr lang="pl-PL" dirty="0">
              <a:solidFill>
                <a:schemeClr val="accent6">
                  <a:lumMod val="50000"/>
                </a:schemeClr>
              </a:solidFill>
              <a:latin typeface="Arial Black" pitchFamily="34" charset="0"/>
            </a:endParaRPr>
          </a:p>
        </p:txBody>
      </p:sp>
      <p:sp>
        <p:nvSpPr>
          <p:cNvPr id="9" name="Prostokąt 8"/>
          <p:cNvSpPr/>
          <p:nvPr/>
        </p:nvSpPr>
        <p:spPr>
          <a:xfrm>
            <a:off x="3851920" y="6488668"/>
            <a:ext cx="1651158" cy="369332"/>
          </a:xfrm>
          <a:prstGeom prst="rect">
            <a:avLst/>
          </a:prstGeom>
        </p:spPr>
        <p:txBody>
          <a:bodyPr wrap="none">
            <a:spAutoFit/>
          </a:bodyPr>
          <a:lstStyle/>
          <a:p>
            <a:r>
              <a:rPr lang="pl-PL" i="1" dirty="0" smtClean="0">
                <a:blipFill>
                  <a:blip r:embed="rId5"/>
                  <a:tile tx="0" ty="0" sx="100000" sy="100000" flip="none" algn="tl"/>
                </a:blipFill>
                <a:latin typeface="Arial Black" pitchFamily="34" charset="0"/>
              </a:rPr>
              <a:t>Mercury???</a:t>
            </a:r>
            <a:endParaRPr lang="pl-PL" i="1" dirty="0">
              <a:blipFill>
                <a:blip r:embed="rId5"/>
                <a:tile tx="0" ty="0" sx="100000" sy="100000" flip="none" algn="tl"/>
              </a:blip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blinds(horizontal)">
                                      <p:cBhvr>
                                        <p:cTn id="12" dur="500"/>
                                        <p:tgtEl>
                                          <p:spTgt spid="307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blinds(horizontal)">
                                      <p:cBhvr>
                                        <p:cTn id="17" dur="500"/>
                                        <p:tgtEl>
                                          <p:spTgt spid="3072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lide(fromBottom)">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lide(fromBottom)">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lide(fromBottom)">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9"/>
                                        </p:tgtEl>
                                        <p:attrNameLst>
                                          <p:attrName>ppt_y</p:attrName>
                                        </p:attrNameLst>
                                      </p:cBhvr>
                                      <p:tavLst>
                                        <p:tav tm="0">
                                          <p:val>
                                            <p:strVal val="#ppt_y"/>
                                          </p:val>
                                        </p:tav>
                                        <p:tav tm="100000">
                                          <p:val>
                                            <p:strVal val="#ppt_y"/>
                                          </p:val>
                                        </p:tav>
                                      </p:tavLst>
                                    </p:anim>
                                    <p:anim calcmode="lin" valueType="num">
                                      <p:cBhvr>
                                        <p:cTn id="4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1" y="740624"/>
            <a:ext cx="9164607" cy="611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ole tekstowe 9"/>
          <p:cNvSpPr txBox="1"/>
          <p:nvPr/>
        </p:nvSpPr>
        <p:spPr>
          <a:xfrm>
            <a:off x="-5631" y="116632"/>
            <a:ext cx="9144000" cy="553998"/>
          </a:xfrm>
          <a:prstGeom prst="rect">
            <a:avLst/>
          </a:prstGeom>
          <a:noFill/>
        </p:spPr>
        <p:txBody>
          <a:bodyPr wrap="square" rtlCol="0" anchor="t" anchorCtr="1">
            <a:spAutoFit/>
          </a:bodyPr>
          <a:lstStyle/>
          <a:p>
            <a:pPr algn="ctr"/>
            <a:r>
              <a:rPr lang="pl-PL" sz="3000" dirty="0" smtClean="0">
                <a:solidFill>
                  <a:schemeClr val="accent3">
                    <a:lumMod val="50000"/>
                  </a:schemeClr>
                </a:solidFill>
                <a:latin typeface="Arial Black" pitchFamily="34" charset="0"/>
              </a:rPr>
              <a:t>EXTRATERRESTRIAL MATTER ON EARTH</a:t>
            </a:r>
            <a:endParaRPr lang="pl-PL" sz="3000" dirty="0">
              <a:solidFill>
                <a:schemeClr val="accent3">
                  <a:lumMod val="50000"/>
                </a:schemeClr>
              </a:solidFill>
              <a:latin typeface="Arial Black" pitchFamily="34" charset="0"/>
            </a:endParaRPr>
          </a:p>
        </p:txBody>
      </p:sp>
      <p:sp>
        <p:nvSpPr>
          <p:cNvPr id="3" name="Prostokąt 2"/>
          <p:cNvSpPr/>
          <p:nvPr/>
        </p:nvSpPr>
        <p:spPr>
          <a:xfrm>
            <a:off x="7452319" y="6165304"/>
            <a:ext cx="1622817" cy="584775"/>
          </a:xfrm>
          <a:prstGeom prst="rect">
            <a:avLst/>
          </a:prstGeom>
        </p:spPr>
        <p:txBody>
          <a:bodyPr wrap="none">
            <a:spAutoFit/>
          </a:bodyPr>
          <a:lstStyle/>
          <a:p>
            <a:r>
              <a:rPr lang="pl-PL" sz="1600" i="1" dirty="0" err="1" smtClean="0"/>
              <a:t>prepared</a:t>
            </a:r>
            <a:r>
              <a:rPr lang="pl-PL" sz="1600" i="1" dirty="0" smtClean="0"/>
              <a:t> by</a:t>
            </a:r>
          </a:p>
          <a:p>
            <a:r>
              <a:rPr lang="pl-PL" sz="1600" b="1" dirty="0" err="1" smtClean="0"/>
              <a:t>Randy</a:t>
            </a:r>
            <a:r>
              <a:rPr lang="pl-PL" sz="1600" b="1" dirty="0" smtClean="0"/>
              <a:t> </a:t>
            </a:r>
            <a:r>
              <a:rPr lang="pl-PL" sz="1600" b="1" dirty="0"/>
              <a:t>L. </a:t>
            </a:r>
            <a:r>
              <a:rPr lang="pl-PL" sz="1600" b="1" dirty="0" err="1"/>
              <a:t>Korotev</a:t>
            </a:r>
            <a:endParaRPr lang="pl-PL"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heckerboard(across)">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psrd.hawaii.edu/WebImg/ironMetGroups.gif"/>
          <p:cNvPicPr>
            <a:picLocks noChangeAspect="1" noChangeArrowheads="1"/>
          </p:cNvPicPr>
          <p:nvPr/>
        </p:nvPicPr>
        <p:blipFill>
          <a:blip r:embed="rId2" cstate="print"/>
          <a:srcRect/>
          <a:stretch>
            <a:fillRect/>
          </a:stretch>
        </p:blipFill>
        <p:spPr bwMode="auto">
          <a:xfrm>
            <a:off x="179511" y="188640"/>
            <a:ext cx="7864801" cy="6309320"/>
          </a:xfrm>
          <a:prstGeom prst="rect">
            <a:avLst/>
          </a:prstGeom>
          <a:noFill/>
        </p:spPr>
      </p:pic>
      <p:pic>
        <p:nvPicPr>
          <p:cNvPr id="29699" name="Picture 3"/>
          <p:cNvPicPr>
            <a:picLocks noChangeAspect="1" noChangeArrowheads="1"/>
          </p:cNvPicPr>
          <p:nvPr/>
        </p:nvPicPr>
        <p:blipFill>
          <a:blip r:embed="rId3" cstate="print"/>
          <a:srcRect/>
          <a:stretch>
            <a:fillRect/>
          </a:stretch>
        </p:blipFill>
        <p:spPr bwMode="auto">
          <a:xfrm>
            <a:off x="5796137" y="3516651"/>
            <a:ext cx="3347864" cy="3341350"/>
          </a:xfrm>
          <a:prstGeom prst="rect">
            <a:avLst/>
          </a:prstGeom>
          <a:noFill/>
          <a:ln w="9525">
            <a:noFill/>
            <a:miter lim="800000"/>
            <a:headEnd/>
            <a:tailEnd/>
          </a:ln>
          <a:effectLst/>
        </p:spPr>
      </p:pic>
      <p:sp>
        <p:nvSpPr>
          <p:cNvPr id="4" name="pole tekstowe 3"/>
          <p:cNvSpPr txBox="1"/>
          <p:nvPr/>
        </p:nvSpPr>
        <p:spPr>
          <a:xfrm>
            <a:off x="5796136" y="3645024"/>
            <a:ext cx="3347864" cy="461665"/>
          </a:xfrm>
          <a:prstGeom prst="rect">
            <a:avLst/>
          </a:prstGeom>
          <a:noFill/>
        </p:spPr>
        <p:txBody>
          <a:bodyPr wrap="square" rtlCol="0">
            <a:spAutoFit/>
          </a:bodyPr>
          <a:lstStyle/>
          <a:p>
            <a:pPr algn="ctr"/>
            <a:r>
              <a:rPr lang="pl-PL" sz="2400" dirty="0" err="1" smtClean="0">
                <a:solidFill>
                  <a:schemeClr val="tx2">
                    <a:lumMod val="60000"/>
                    <a:lumOff val="40000"/>
                  </a:schemeClr>
                </a:solidFill>
                <a:latin typeface="Arial Black" pitchFamily="34" charset="0"/>
              </a:rPr>
              <a:t>Meteorite</a:t>
            </a:r>
            <a:r>
              <a:rPr lang="pl-PL" sz="2400" dirty="0" smtClean="0">
                <a:solidFill>
                  <a:schemeClr val="tx2">
                    <a:lumMod val="60000"/>
                    <a:lumOff val="40000"/>
                  </a:schemeClr>
                </a:solidFill>
                <a:latin typeface="Arial Black" pitchFamily="34" charset="0"/>
              </a:rPr>
              <a:t> on Mars</a:t>
            </a:r>
            <a:endParaRPr lang="pl-PL" sz="2400" dirty="0">
              <a:solidFill>
                <a:schemeClr val="tx2">
                  <a:lumMod val="60000"/>
                  <a:lumOff val="40000"/>
                </a:schemeClr>
              </a:solidFill>
              <a:latin typeface="Arial Black"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checkerboard(across)">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checkerboard(across)">
                                      <p:cBhvr>
                                        <p:cTn id="12" dur="500"/>
                                        <p:tgtEl>
                                          <p:spTgt spid="296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MeteoriteOxygen9"/>
          <p:cNvPicPr>
            <a:picLocks noChangeAspect="1" noChangeArrowheads="1"/>
          </p:cNvPicPr>
          <p:nvPr/>
        </p:nvPicPr>
        <p:blipFill>
          <a:blip r:embed="rId2" cstate="print"/>
          <a:srcRect/>
          <a:stretch>
            <a:fillRect/>
          </a:stretch>
        </p:blipFill>
        <p:spPr bwMode="auto">
          <a:xfrm>
            <a:off x="3845270" y="1124744"/>
            <a:ext cx="5298730" cy="4264124"/>
          </a:xfrm>
          <a:prstGeom prst="rect">
            <a:avLst/>
          </a:prstGeom>
          <a:noFill/>
        </p:spPr>
      </p:pic>
      <p:pic>
        <p:nvPicPr>
          <p:cNvPr id="54278" name="Picture 6" descr="delOxygen"/>
          <p:cNvPicPr>
            <a:picLocks noChangeAspect="1" noChangeArrowheads="1"/>
          </p:cNvPicPr>
          <p:nvPr/>
        </p:nvPicPr>
        <p:blipFill>
          <a:blip r:embed="rId3" cstate="print"/>
          <a:srcRect l="2667" t="2667" r="2667" b="2667"/>
          <a:stretch>
            <a:fillRect/>
          </a:stretch>
        </p:blipFill>
        <p:spPr bwMode="auto">
          <a:xfrm>
            <a:off x="251520" y="2996952"/>
            <a:ext cx="3721124" cy="3721124"/>
          </a:xfrm>
          <a:prstGeom prst="rect">
            <a:avLst/>
          </a:prstGeom>
          <a:noFill/>
        </p:spPr>
      </p:pic>
      <p:sp>
        <p:nvSpPr>
          <p:cNvPr id="54279" name="Text Box 7"/>
          <p:cNvSpPr txBox="1">
            <a:spLocks noChangeArrowheads="1"/>
          </p:cNvSpPr>
          <p:nvPr/>
        </p:nvSpPr>
        <p:spPr bwMode="auto">
          <a:xfrm>
            <a:off x="3275856" y="260648"/>
            <a:ext cx="4325992" cy="646331"/>
          </a:xfrm>
          <a:prstGeom prst="rect">
            <a:avLst/>
          </a:prstGeom>
          <a:noFill/>
          <a:ln w="9525">
            <a:noFill/>
            <a:miter lim="800000"/>
            <a:headEnd/>
            <a:tailEnd/>
          </a:ln>
          <a:effectLst/>
        </p:spPr>
        <p:txBody>
          <a:bodyPr wrap="none">
            <a:spAutoFit/>
          </a:bodyPr>
          <a:lstStyle/>
          <a:p>
            <a:r>
              <a:rPr lang="en-US" sz="3600" b="1" dirty="0">
                <a:latin typeface="Copperplate Gothic Light" pitchFamily="34" charset="0"/>
              </a:rPr>
              <a:t>Oxygen Isotopes</a:t>
            </a:r>
          </a:p>
        </p:txBody>
      </p:sp>
      <p:pic>
        <p:nvPicPr>
          <p:cNvPr id="54281" name="Picture 9" descr="Ofractionation"/>
          <p:cNvPicPr>
            <a:picLocks noChangeAspect="1" noChangeArrowheads="1"/>
          </p:cNvPicPr>
          <p:nvPr/>
        </p:nvPicPr>
        <p:blipFill>
          <a:blip r:embed="rId4" cstate="print"/>
          <a:srcRect/>
          <a:stretch>
            <a:fillRect/>
          </a:stretch>
        </p:blipFill>
        <p:spPr bwMode="auto">
          <a:xfrm>
            <a:off x="179512" y="188640"/>
            <a:ext cx="2987824" cy="2706057"/>
          </a:xfrm>
          <a:prstGeom prst="rect">
            <a:avLst/>
          </a:prstGeom>
          <a:noFill/>
        </p:spPr>
      </p:pic>
      <p:sp>
        <p:nvSpPr>
          <p:cNvPr id="54282" name="Text Box 10"/>
          <p:cNvSpPr txBox="1">
            <a:spLocks noChangeArrowheads="1"/>
          </p:cNvSpPr>
          <p:nvPr/>
        </p:nvSpPr>
        <p:spPr bwMode="auto">
          <a:xfrm>
            <a:off x="8642350" y="908720"/>
            <a:ext cx="501650" cy="366713"/>
          </a:xfrm>
          <a:prstGeom prst="rect">
            <a:avLst/>
          </a:prstGeom>
          <a:noFill/>
          <a:ln w="9525">
            <a:noFill/>
            <a:miter lim="800000"/>
            <a:headEnd/>
            <a:tailEnd/>
          </a:ln>
          <a:effectLst/>
        </p:spPr>
        <p:txBody>
          <a:bodyPr wrap="none">
            <a:spAutoFit/>
          </a:bodyPr>
          <a:lstStyle/>
          <a:p>
            <a:r>
              <a:rPr lang="en-US" b="1" dirty="0">
                <a:latin typeface="Times New Roman" pitchFamily="18" charset="0"/>
              </a:rPr>
              <a:t>gas</a:t>
            </a:r>
          </a:p>
        </p:txBody>
      </p:sp>
      <p:sp>
        <p:nvSpPr>
          <p:cNvPr id="54283" name="Text Box 11"/>
          <p:cNvSpPr txBox="1">
            <a:spLocks noChangeArrowheads="1"/>
          </p:cNvSpPr>
          <p:nvPr/>
        </p:nvSpPr>
        <p:spPr bwMode="auto">
          <a:xfrm>
            <a:off x="4067944" y="4221088"/>
            <a:ext cx="603250" cy="366712"/>
          </a:xfrm>
          <a:prstGeom prst="rect">
            <a:avLst/>
          </a:prstGeom>
          <a:noFill/>
          <a:ln w="9525">
            <a:noFill/>
            <a:miter lim="800000"/>
            <a:headEnd/>
            <a:tailEnd/>
          </a:ln>
          <a:effectLst/>
        </p:spPr>
        <p:txBody>
          <a:bodyPr wrap="none">
            <a:spAutoFit/>
          </a:bodyPr>
          <a:lstStyle/>
          <a:p>
            <a:r>
              <a:rPr lang="en-US" b="1" dirty="0">
                <a:latin typeface="Times New Roman" pitchFamily="18" charset="0"/>
              </a:rPr>
              <a:t>dust</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slide(fromBottom)">
                                      <p:cBhvr>
                                        <p:cTn id="7" dur="500"/>
                                        <p:tgtEl>
                                          <p:spTgt spid="542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281"/>
                                        </p:tgtEl>
                                        <p:attrNameLst>
                                          <p:attrName>style.visibility</p:attrName>
                                        </p:attrNameLst>
                                      </p:cBhvr>
                                      <p:to>
                                        <p:strVal val="visible"/>
                                      </p:to>
                                    </p:set>
                                    <p:animEffect transition="in" filter="blinds(horizontal)">
                                      <p:cBhvr>
                                        <p:cTn id="12" dur="500"/>
                                        <p:tgtEl>
                                          <p:spTgt spid="5428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blinds(horizontal)">
                                      <p:cBhvr>
                                        <p:cTn id="17" dur="500"/>
                                        <p:tgtEl>
                                          <p:spTgt spid="5427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4276"/>
                                        </p:tgtEl>
                                        <p:attrNameLst>
                                          <p:attrName>style.visibility</p:attrName>
                                        </p:attrNameLst>
                                      </p:cBhvr>
                                      <p:to>
                                        <p:strVal val="visible"/>
                                      </p:to>
                                    </p:set>
                                    <p:animEffect transition="in" filter="checkerboard(across)">
                                      <p:cBhvr>
                                        <p:cTn id="22" dur="500"/>
                                        <p:tgtEl>
                                          <p:spTgt spid="54276"/>
                                        </p:tgtEl>
                                      </p:cBhvr>
                                    </p:animEffect>
                                  </p:childTnLst>
                                </p:cTn>
                              </p:par>
                            </p:childTnLst>
                          </p:cTn>
                        </p:par>
                      </p:childTnLst>
                    </p:cTn>
                  </p:par>
                  <p:par>
                    <p:cTn id="23" fill="hold">
                      <p:stCondLst>
                        <p:cond delay="indefinite"/>
                      </p:stCondLst>
                      <p:childTnLst>
                        <p:par>
                          <p:cTn id="24" fill="hold">
                            <p:stCondLst>
                              <p:cond delay="0"/>
                            </p:stCondLst>
                            <p:childTnLst>
                              <p:par>
                                <p:cTn id="25" presetID="38" presetClass="entr" presetSubtype="0" accel="50000" fill="hold" grpId="0" nodeType="clickEffect">
                                  <p:stCondLst>
                                    <p:cond delay="0"/>
                                  </p:stCondLst>
                                  <p:iterate type="lt">
                                    <p:tmPct val="50000"/>
                                  </p:iterate>
                                  <p:childTnLst>
                                    <p:set>
                                      <p:cBhvr>
                                        <p:cTn id="26" dur="1" fill="hold">
                                          <p:stCondLst>
                                            <p:cond delay="0"/>
                                          </p:stCondLst>
                                        </p:cTn>
                                        <p:tgtEl>
                                          <p:spTgt spid="54282"/>
                                        </p:tgtEl>
                                        <p:attrNameLst>
                                          <p:attrName>style.visibility</p:attrName>
                                        </p:attrNameLst>
                                      </p:cBhvr>
                                      <p:to>
                                        <p:strVal val="visible"/>
                                      </p:to>
                                    </p:set>
                                    <p:set>
                                      <p:cBhvr>
                                        <p:cTn id="27" dur="455" fill="hold">
                                          <p:stCondLst>
                                            <p:cond delay="0"/>
                                          </p:stCondLst>
                                        </p:cTn>
                                        <p:tgtEl>
                                          <p:spTgt spid="54282"/>
                                        </p:tgtEl>
                                        <p:attrNameLst>
                                          <p:attrName>style.rotation</p:attrName>
                                        </p:attrNameLst>
                                      </p:cBhvr>
                                      <p:to>
                                        <p:strVal val="-45.0"/>
                                      </p:to>
                                    </p:set>
                                    <p:anim calcmode="lin" valueType="num">
                                      <p:cBhvr>
                                        <p:cTn id="28" dur="455" fill="hold">
                                          <p:stCondLst>
                                            <p:cond delay="455"/>
                                          </p:stCondLst>
                                        </p:cTn>
                                        <p:tgtEl>
                                          <p:spTgt spid="54282"/>
                                        </p:tgtEl>
                                        <p:attrNameLst>
                                          <p:attrName>style.rotation</p:attrName>
                                        </p:attrNameLst>
                                      </p:cBhvr>
                                      <p:tavLst>
                                        <p:tav tm="0">
                                          <p:val>
                                            <p:fltVal val="-45"/>
                                          </p:val>
                                        </p:tav>
                                        <p:tav tm="69900">
                                          <p:val>
                                            <p:fltVal val="45"/>
                                          </p:val>
                                        </p:tav>
                                        <p:tav tm="100000">
                                          <p:val>
                                            <p:fltVal val="0"/>
                                          </p:val>
                                        </p:tav>
                                      </p:tavLst>
                                    </p:anim>
                                    <p:anim calcmode="lin" valueType="num">
                                      <p:cBhvr>
                                        <p:cTn id="29" dur="455" fill="hold">
                                          <p:stCondLst>
                                            <p:cond delay="0"/>
                                          </p:stCondLst>
                                        </p:cTn>
                                        <p:tgtEl>
                                          <p:spTgt spid="54282"/>
                                        </p:tgtEl>
                                        <p:attrNameLst>
                                          <p:attrName>ppt_y</p:attrName>
                                        </p:attrNameLst>
                                      </p:cBhvr>
                                      <p:tavLst>
                                        <p:tav tm="0">
                                          <p:val>
                                            <p:strVal val="#ppt_y-1"/>
                                          </p:val>
                                        </p:tav>
                                        <p:tav tm="100000">
                                          <p:val>
                                            <p:strVal val="#ppt_y-(0.354*#ppt_w-0.172*#ppt_h)"/>
                                          </p:val>
                                        </p:tav>
                                      </p:tavLst>
                                    </p:anim>
                                    <p:anim calcmode="lin" valueType="num">
                                      <p:cBhvr>
                                        <p:cTn id="30" dur="156" decel="50000" autoRev="1" fill="hold">
                                          <p:stCondLst>
                                            <p:cond delay="455"/>
                                          </p:stCondLst>
                                        </p:cTn>
                                        <p:tgtEl>
                                          <p:spTgt spid="54282"/>
                                        </p:tgtEl>
                                        <p:attrNameLst>
                                          <p:attrName>ppt_y</p:attrName>
                                        </p:attrNameLst>
                                      </p:cBhvr>
                                      <p:tavLst>
                                        <p:tav tm="0">
                                          <p:val>
                                            <p:strVal val="#ppt_y-(0.354*#ppt_w-0.172*#ppt_h)"/>
                                          </p:val>
                                        </p:tav>
                                        <p:tav tm="100000">
                                          <p:val>
                                            <p:strVal val="#ppt_y-(0.354*#ppt_w-0.172*#ppt_h)-#ppt_h/2"/>
                                          </p:val>
                                        </p:tav>
                                      </p:tavLst>
                                    </p:anim>
                                    <p:anim calcmode="lin" valueType="num">
                                      <p:cBhvr>
                                        <p:cTn id="31" dur="136" fill="hold">
                                          <p:stCondLst>
                                            <p:cond delay="864"/>
                                          </p:stCondLst>
                                        </p:cTn>
                                        <p:tgtEl>
                                          <p:spTgt spid="54282"/>
                                        </p:tgtEl>
                                        <p:attrNameLst>
                                          <p:attrName>ppt_y</p:attrName>
                                        </p:attrNameLst>
                                      </p:cBhvr>
                                      <p:tavLst>
                                        <p:tav tm="0">
                                          <p:val>
                                            <p:strVal val="#ppt_y-(0.354*#ppt_w-0.172*#ppt_h)"/>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8" presetClass="entr" presetSubtype="0" accel="50000" fill="hold" grpId="0" nodeType="clickEffect">
                                  <p:stCondLst>
                                    <p:cond delay="0"/>
                                  </p:stCondLst>
                                  <p:iterate type="lt">
                                    <p:tmPct val="50000"/>
                                  </p:iterate>
                                  <p:childTnLst>
                                    <p:set>
                                      <p:cBhvr>
                                        <p:cTn id="35" dur="1" fill="hold">
                                          <p:stCondLst>
                                            <p:cond delay="0"/>
                                          </p:stCondLst>
                                        </p:cTn>
                                        <p:tgtEl>
                                          <p:spTgt spid="54283"/>
                                        </p:tgtEl>
                                        <p:attrNameLst>
                                          <p:attrName>style.visibility</p:attrName>
                                        </p:attrNameLst>
                                      </p:cBhvr>
                                      <p:to>
                                        <p:strVal val="visible"/>
                                      </p:to>
                                    </p:set>
                                    <p:set>
                                      <p:cBhvr>
                                        <p:cTn id="36" dur="455" fill="hold">
                                          <p:stCondLst>
                                            <p:cond delay="0"/>
                                          </p:stCondLst>
                                        </p:cTn>
                                        <p:tgtEl>
                                          <p:spTgt spid="54283"/>
                                        </p:tgtEl>
                                        <p:attrNameLst>
                                          <p:attrName>style.rotation</p:attrName>
                                        </p:attrNameLst>
                                      </p:cBhvr>
                                      <p:to>
                                        <p:strVal val="-45.0"/>
                                      </p:to>
                                    </p:set>
                                    <p:anim calcmode="lin" valueType="num">
                                      <p:cBhvr>
                                        <p:cTn id="37" dur="455" fill="hold">
                                          <p:stCondLst>
                                            <p:cond delay="455"/>
                                          </p:stCondLst>
                                        </p:cTn>
                                        <p:tgtEl>
                                          <p:spTgt spid="54283"/>
                                        </p:tgtEl>
                                        <p:attrNameLst>
                                          <p:attrName>style.rotation</p:attrName>
                                        </p:attrNameLst>
                                      </p:cBhvr>
                                      <p:tavLst>
                                        <p:tav tm="0">
                                          <p:val>
                                            <p:fltVal val="-45"/>
                                          </p:val>
                                        </p:tav>
                                        <p:tav tm="69900">
                                          <p:val>
                                            <p:fltVal val="45"/>
                                          </p:val>
                                        </p:tav>
                                        <p:tav tm="100000">
                                          <p:val>
                                            <p:fltVal val="0"/>
                                          </p:val>
                                        </p:tav>
                                      </p:tavLst>
                                    </p:anim>
                                    <p:anim calcmode="lin" valueType="num">
                                      <p:cBhvr>
                                        <p:cTn id="38" dur="455" fill="hold">
                                          <p:stCondLst>
                                            <p:cond delay="0"/>
                                          </p:stCondLst>
                                        </p:cTn>
                                        <p:tgtEl>
                                          <p:spTgt spid="54283"/>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54283"/>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5428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p:bldP spid="54282" grpId="0"/>
      <p:bldP spid="542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1029"/>
          <p:cNvSpPr txBox="1">
            <a:spLocks noChangeArrowheads="1"/>
          </p:cNvSpPr>
          <p:nvPr/>
        </p:nvSpPr>
        <p:spPr bwMode="auto">
          <a:xfrm>
            <a:off x="0" y="188640"/>
            <a:ext cx="4355976" cy="6463308"/>
          </a:xfrm>
          <a:prstGeom prst="rect">
            <a:avLst/>
          </a:prstGeom>
          <a:noFill/>
          <a:ln w="9525">
            <a:noFill/>
            <a:miter lim="800000"/>
            <a:headEnd/>
            <a:tailEnd/>
          </a:ln>
          <a:effectLst/>
        </p:spPr>
        <p:txBody>
          <a:bodyPr wrap="square">
            <a:spAutoFit/>
          </a:bodyPr>
          <a:lstStyle/>
          <a:p>
            <a:pPr marL="342900" indent="-342900"/>
            <a:r>
              <a:rPr lang="en-US" sz="2400" dirty="0">
                <a:latin typeface="Copperplate Gothic Light" pitchFamily="34" charset="0"/>
              </a:rPr>
              <a:t>Textural Classification</a:t>
            </a:r>
          </a:p>
          <a:p>
            <a:pPr marL="342900" indent="-342900">
              <a:lnSpc>
                <a:spcPct val="50000"/>
              </a:lnSpc>
            </a:pPr>
            <a:endParaRPr lang="en-US" sz="2000" dirty="0">
              <a:latin typeface="Copperplate Gothic Light" pitchFamily="34" charset="0"/>
            </a:endParaRPr>
          </a:p>
          <a:p>
            <a:pPr marL="342900" indent="-342900" algn="just"/>
            <a:r>
              <a:rPr lang="en-US" sz="1400" dirty="0">
                <a:latin typeface="Times New Roman" pitchFamily="18" charset="0"/>
              </a:rPr>
              <a:t>        The </a:t>
            </a:r>
            <a:r>
              <a:rPr lang="en-US" sz="1400" dirty="0" err="1">
                <a:latin typeface="Times New Roman" pitchFamily="18" charset="0"/>
              </a:rPr>
              <a:t>chondrite</a:t>
            </a:r>
            <a:r>
              <a:rPr lang="en-US" sz="1400" dirty="0">
                <a:latin typeface="Times New Roman" pitchFamily="18" charset="0"/>
              </a:rPr>
              <a:t> meteorites are further subdivided into petrologic types according to a numeric scale (1 through 6) that reflects the extent of post-formation 'metamorphism' or 'alteration' processes they have experienced:</a:t>
            </a:r>
          </a:p>
          <a:p>
            <a:pPr marL="342900" indent="-342900"/>
            <a:endParaRPr lang="en-US" sz="1400" dirty="0">
              <a:latin typeface="Times New Roman" pitchFamily="18" charset="0"/>
            </a:endParaRPr>
          </a:p>
          <a:p>
            <a:pPr marL="342900" indent="-342900" algn="just"/>
            <a:r>
              <a:rPr lang="en-US" sz="1400" b="1" dirty="0">
                <a:latin typeface="Times New Roman" pitchFamily="18" charset="0"/>
              </a:rPr>
              <a:t>Type 3</a:t>
            </a:r>
            <a:r>
              <a:rPr lang="en-US" sz="1200" dirty="0">
                <a:latin typeface="Times New Roman" pitchFamily="18" charset="0"/>
              </a:rPr>
              <a:t> meteorites are characterized by the best preserved </a:t>
            </a:r>
            <a:r>
              <a:rPr lang="en-US" sz="1200" dirty="0" err="1">
                <a:latin typeface="Times New Roman" pitchFamily="18" charset="0"/>
              </a:rPr>
              <a:t>chondrules</a:t>
            </a:r>
            <a:r>
              <a:rPr lang="en-US" sz="1200" dirty="0">
                <a:latin typeface="Times New Roman" pitchFamily="18" charset="0"/>
              </a:rPr>
              <a:t> and refractory inclusions, the presence of clear igneous glass, opaque matrices, and highly variable, un-equilibrated silicate mineral compositions.  These are thought to represent the most pristine samples of the solar nebula condensate.</a:t>
            </a:r>
          </a:p>
          <a:p>
            <a:pPr marL="342900" indent="-342900"/>
            <a:endParaRPr lang="en-US" sz="1200" dirty="0">
              <a:latin typeface="Times New Roman" pitchFamily="18" charset="0"/>
            </a:endParaRPr>
          </a:p>
          <a:p>
            <a:pPr marL="342900" indent="-342900" algn="just"/>
            <a:r>
              <a:rPr lang="en-US" sz="1400" b="1" dirty="0">
                <a:latin typeface="Times New Roman" pitchFamily="18" charset="0"/>
              </a:rPr>
              <a:t>Types 2 through 1</a:t>
            </a:r>
            <a:r>
              <a:rPr lang="en-US" sz="1200" dirty="0">
                <a:latin typeface="Times New Roman" pitchFamily="18" charset="0"/>
              </a:rPr>
              <a:t> are characterized by increasing degree of replacement of anhydrous silicate phases by hydrated </a:t>
            </a:r>
            <a:r>
              <a:rPr lang="en-US" sz="1200" dirty="0" err="1">
                <a:latin typeface="Times New Roman" pitchFamily="18" charset="0"/>
              </a:rPr>
              <a:t>phyllosilicates</a:t>
            </a:r>
            <a:r>
              <a:rPr lang="en-US" sz="1200" dirty="0">
                <a:latin typeface="Times New Roman" pitchFamily="18" charset="0"/>
              </a:rPr>
              <a:t>, a greater abundance of volatile elements, an absence of metallic iron, and the destruction of </a:t>
            </a:r>
            <a:r>
              <a:rPr lang="en-US" sz="1200" dirty="0" err="1">
                <a:latin typeface="Times New Roman" pitchFamily="18" charset="0"/>
              </a:rPr>
              <a:t>chondrules</a:t>
            </a:r>
            <a:r>
              <a:rPr lang="en-US" sz="1200" dirty="0">
                <a:latin typeface="Times New Roman" pitchFamily="18" charset="0"/>
              </a:rPr>
              <a:t>. These meteorites are thought to have suffered low temperature alteration or weathering in the presence of water.</a:t>
            </a:r>
          </a:p>
          <a:p>
            <a:pPr marL="342900" indent="-342900"/>
            <a:endParaRPr lang="en-US" sz="1200" dirty="0">
              <a:latin typeface="Times New Roman" pitchFamily="18" charset="0"/>
            </a:endParaRPr>
          </a:p>
          <a:p>
            <a:pPr marL="342900" indent="-342900" algn="just"/>
            <a:r>
              <a:rPr lang="en-US" sz="1400" b="1" dirty="0">
                <a:latin typeface="Times New Roman" pitchFamily="18" charset="0"/>
              </a:rPr>
              <a:t>Types 4 through 6</a:t>
            </a:r>
            <a:r>
              <a:rPr lang="en-US" sz="1200" dirty="0">
                <a:latin typeface="Times New Roman" pitchFamily="18" charset="0"/>
              </a:rPr>
              <a:t> correspond to an increasing degree re-equilibration reflecting post formation heating to temperatures on the order of 1300oC.  They are characterized by relatively equilibrated mineral compositions, lower concentrations of volatile elements, crystalline matrices containing feldspar, and poor preservation of </a:t>
            </a:r>
            <a:r>
              <a:rPr lang="en-US" sz="1200" dirty="0" err="1">
                <a:latin typeface="Times New Roman" pitchFamily="18" charset="0"/>
              </a:rPr>
              <a:t>chondrules</a:t>
            </a:r>
            <a:r>
              <a:rPr lang="en-US" sz="1200" dirty="0">
                <a:latin typeface="Times New Roman" pitchFamily="18" charset="0"/>
              </a:rPr>
              <a:t>.  This metamorphism is thought to have occurred in small </a:t>
            </a:r>
            <a:r>
              <a:rPr lang="en-US" sz="1200" dirty="0" err="1">
                <a:latin typeface="Times New Roman" pitchFamily="18" charset="0"/>
              </a:rPr>
              <a:t>planetesimals</a:t>
            </a:r>
            <a:r>
              <a:rPr lang="en-US" sz="1200" dirty="0">
                <a:latin typeface="Times New Roman" pitchFamily="18" charset="0"/>
              </a:rPr>
              <a:t> such as asteroids.  Higher temperatures would lead to partial melting. </a:t>
            </a:r>
          </a:p>
          <a:p>
            <a:pPr marL="342900" indent="-342900"/>
            <a:endParaRPr lang="en-US" sz="1200" dirty="0">
              <a:latin typeface="Times New Roman" pitchFamily="18" charset="0"/>
            </a:endParaRPr>
          </a:p>
          <a:p>
            <a:pPr marL="342900" indent="-342900" algn="just"/>
            <a:r>
              <a:rPr lang="en-US" sz="1400" dirty="0">
                <a:latin typeface="Times New Roman" pitchFamily="18" charset="0"/>
              </a:rPr>
              <a:t> </a:t>
            </a:r>
          </a:p>
        </p:txBody>
      </p:sp>
      <p:pic>
        <p:nvPicPr>
          <p:cNvPr id="35983" name="Picture 1167" descr="chonhomo"/>
          <p:cNvPicPr>
            <a:picLocks noChangeAspect="1" noChangeArrowheads="1"/>
          </p:cNvPicPr>
          <p:nvPr/>
        </p:nvPicPr>
        <p:blipFill>
          <a:blip r:embed="rId2" cstate="print"/>
          <a:srcRect/>
          <a:stretch>
            <a:fillRect/>
          </a:stretch>
        </p:blipFill>
        <p:spPr bwMode="auto">
          <a:xfrm>
            <a:off x="4355976" y="4437112"/>
            <a:ext cx="4624150" cy="1984795"/>
          </a:xfrm>
          <a:prstGeom prst="rect">
            <a:avLst/>
          </a:prstGeom>
          <a:noFill/>
        </p:spPr>
      </p:pic>
      <p:pic>
        <p:nvPicPr>
          <p:cNvPr id="35986" name="Picture 1170" descr="PetroType2"/>
          <p:cNvPicPr>
            <a:picLocks noChangeAspect="1" noChangeArrowheads="1"/>
          </p:cNvPicPr>
          <p:nvPr/>
        </p:nvPicPr>
        <p:blipFill>
          <a:blip r:embed="rId3" cstate="print"/>
          <a:srcRect/>
          <a:stretch>
            <a:fillRect/>
          </a:stretch>
        </p:blipFill>
        <p:spPr bwMode="auto">
          <a:xfrm>
            <a:off x="4356100" y="549275"/>
            <a:ext cx="4548188" cy="3398838"/>
          </a:xfrm>
          <a:prstGeom prst="rect">
            <a:avLst/>
          </a:prstGeom>
          <a:noFill/>
        </p:spPr>
      </p:pic>
      <p:sp>
        <p:nvSpPr>
          <p:cNvPr id="35987" name="Rectangle 1171"/>
          <p:cNvSpPr>
            <a:spLocks noChangeArrowheads="1"/>
          </p:cNvSpPr>
          <p:nvPr/>
        </p:nvSpPr>
        <p:spPr bwMode="auto">
          <a:xfrm>
            <a:off x="6516688" y="765175"/>
            <a:ext cx="792162" cy="3240088"/>
          </a:xfrm>
          <a:prstGeom prst="rect">
            <a:avLst/>
          </a:prstGeom>
          <a:noFill/>
          <a:ln w="28575">
            <a:solidFill>
              <a:srgbClr val="66FF33"/>
            </a:solidFill>
            <a:miter lim="800000"/>
            <a:headEnd/>
            <a:tailEnd/>
          </a:ln>
          <a:effectLst/>
        </p:spPr>
        <p:txBody>
          <a:bodyPr wrap="none" anchor="ctr"/>
          <a:lstStyle/>
          <a:p>
            <a:endParaRPr lang="pl-PL"/>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checkerboard(across)">
                                      <p:cBhvr>
                                        <p:cTn id="7" dur="500"/>
                                        <p:tgtEl>
                                          <p:spTgt spid="348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5986"/>
                                        </p:tgtEl>
                                        <p:attrNameLst>
                                          <p:attrName>style.visibility</p:attrName>
                                        </p:attrNameLst>
                                      </p:cBhvr>
                                      <p:to>
                                        <p:strVal val="visible"/>
                                      </p:to>
                                    </p:set>
                                    <p:animEffect transition="in" filter="checkerboard(across)">
                                      <p:cBhvr>
                                        <p:cTn id="12" dur="500"/>
                                        <p:tgtEl>
                                          <p:spTgt spid="359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5987"/>
                                        </p:tgtEl>
                                        <p:attrNameLst>
                                          <p:attrName>style.visibility</p:attrName>
                                        </p:attrNameLst>
                                      </p:cBhvr>
                                      <p:to>
                                        <p:strVal val="visible"/>
                                      </p:to>
                                    </p:set>
                                    <p:animEffect transition="in" filter="wipe(down)">
                                      <p:cBhvr>
                                        <p:cTn id="17" dur="500"/>
                                        <p:tgtEl>
                                          <p:spTgt spid="3598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5983"/>
                                        </p:tgtEl>
                                        <p:attrNameLst>
                                          <p:attrName>style.visibility</p:attrName>
                                        </p:attrNameLst>
                                      </p:cBhvr>
                                      <p:to>
                                        <p:strVal val="visible"/>
                                      </p:to>
                                    </p:set>
                                    <p:animEffect transition="in" filter="checkerboard(across)">
                                      <p:cBhvr>
                                        <p:cTn id="22" dur="500"/>
                                        <p:tgtEl>
                                          <p:spTgt spid="35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598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5"/>
          <p:cNvSpPr>
            <a:spLocks noChangeArrowheads="1"/>
          </p:cNvSpPr>
          <p:nvPr/>
        </p:nvSpPr>
        <p:spPr bwMode="auto">
          <a:xfrm>
            <a:off x="-4583113" y="2368550"/>
            <a:ext cx="184150" cy="990600"/>
          </a:xfrm>
          <a:prstGeom prst="rect">
            <a:avLst/>
          </a:prstGeom>
          <a:noFill/>
          <a:ln w="9525">
            <a:noFill/>
            <a:miter lim="800000"/>
            <a:headEnd/>
            <a:tailEnd/>
          </a:ln>
          <a:effectLst/>
        </p:spPr>
        <p:txBody>
          <a:bodyPr wrap="none" anchor="ctr">
            <a:spAutoFit/>
          </a:bodyPr>
          <a:lstStyle/>
          <a:p>
            <a:endParaRPr lang="en-US" sz="900"/>
          </a:p>
          <a:p>
            <a:pPr eaLnBrk="0" hangingPunct="0"/>
            <a:r>
              <a:rPr lang="en-US"/>
              <a:t/>
            </a:r>
            <a:br>
              <a:rPr lang="en-US"/>
            </a:br>
            <a:r>
              <a:rPr lang="en-US" sz="1400" b="1" i="1" u="sng">
                <a:cs typeface="Times New Roman" pitchFamily="18" charset="0"/>
              </a:rPr>
              <a:t/>
            </a:r>
            <a:br>
              <a:rPr lang="en-US" sz="1400" b="1" i="1" u="sng">
                <a:cs typeface="Times New Roman" pitchFamily="18" charset="0"/>
              </a:rPr>
            </a:br>
            <a:endParaRPr lang="en-US"/>
          </a:p>
        </p:txBody>
      </p:sp>
      <p:pic>
        <p:nvPicPr>
          <p:cNvPr id="87046" name="Picture 6" descr="01yj6"/>
          <p:cNvPicPr>
            <a:picLocks noChangeAspect="1" noChangeArrowheads="1"/>
          </p:cNvPicPr>
          <p:nvPr/>
        </p:nvPicPr>
        <p:blipFill>
          <a:blip r:embed="rId2" cstate="print"/>
          <a:srcRect/>
          <a:stretch>
            <a:fillRect/>
          </a:stretch>
        </p:blipFill>
        <p:spPr bwMode="auto">
          <a:xfrm>
            <a:off x="251520" y="1700808"/>
            <a:ext cx="8496300" cy="4994275"/>
          </a:xfrm>
          <a:prstGeom prst="rect">
            <a:avLst/>
          </a:prstGeom>
          <a:noFill/>
        </p:spPr>
      </p:pic>
      <p:sp>
        <p:nvSpPr>
          <p:cNvPr id="87048" name="Rectangle 8"/>
          <p:cNvSpPr>
            <a:spLocks noChangeArrowheads="1"/>
          </p:cNvSpPr>
          <p:nvPr/>
        </p:nvSpPr>
        <p:spPr bwMode="auto">
          <a:xfrm>
            <a:off x="179512" y="836712"/>
            <a:ext cx="8785225" cy="1023165"/>
          </a:xfrm>
          <a:prstGeom prst="rect">
            <a:avLst/>
          </a:prstGeom>
          <a:noFill/>
          <a:ln w="9525">
            <a:noFill/>
            <a:miter lim="800000"/>
            <a:headEnd/>
            <a:tailEnd/>
          </a:ln>
          <a:effectLst/>
        </p:spPr>
        <p:txBody>
          <a:bodyPr anchor="ctr">
            <a:spAutoFit/>
          </a:bodyPr>
          <a:lstStyle/>
          <a:p>
            <a:pPr algn="just">
              <a:lnSpc>
                <a:spcPct val="110000"/>
              </a:lnSpc>
              <a:tabLst>
                <a:tab pos="-720725" algn="l"/>
                <a:tab pos="-457200" algn="l"/>
                <a:tab pos="0" algn="l"/>
                <a:tab pos="457200" algn="l"/>
                <a:tab pos="1235075" algn="l"/>
                <a:tab pos="2038350" algn="l"/>
                <a:tab pos="2601913" algn="l"/>
                <a:tab pos="3086100" algn="l"/>
                <a:tab pos="3889375" algn="l"/>
                <a:tab pos="4618038" algn="l"/>
                <a:tab pos="5260975"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pPr>
            <a:r>
              <a:rPr lang="en-US" sz="1400" dirty="0" err="1" smtClean="0">
                <a:latin typeface="Times New Roman" pitchFamily="18" charset="0"/>
              </a:rPr>
              <a:t>Chondrite</a:t>
            </a:r>
            <a:r>
              <a:rPr lang="en-US" sz="1400" dirty="0" smtClean="0">
                <a:latin typeface="Times New Roman" pitchFamily="18" charset="0"/>
              </a:rPr>
              <a:t> </a:t>
            </a:r>
            <a:r>
              <a:rPr lang="en-US" sz="1400" dirty="0">
                <a:latin typeface="Times New Roman" pitchFamily="18" charset="0"/>
              </a:rPr>
              <a:t>meteorites range in age from ~4.4 to 4.5</a:t>
            </a:r>
            <a:r>
              <a:rPr lang="en-US" sz="1400" baseline="30000" dirty="0">
                <a:latin typeface="Times New Roman" pitchFamily="18" charset="0"/>
              </a:rPr>
              <a:t>+</a:t>
            </a:r>
            <a:r>
              <a:rPr lang="en-US" sz="1400" dirty="0">
                <a:latin typeface="Times New Roman" pitchFamily="18" charset="0"/>
              </a:rPr>
              <a:t> </a:t>
            </a:r>
            <a:r>
              <a:rPr lang="en-US" sz="1400" dirty="0" err="1">
                <a:latin typeface="Times New Roman" pitchFamily="18" charset="0"/>
              </a:rPr>
              <a:t>Ga</a:t>
            </a:r>
            <a:r>
              <a:rPr lang="en-US" sz="1400" dirty="0">
                <a:latin typeface="Times New Roman" pitchFamily="18" charset="0"/>
              </a:rPr>
              <a:t>, and are the oldest 'rocks' that have ever been dated. The ages of the </a:t>
            </a:r>
            <a:r>
              <a:rPr lang="en-US" sz="1400" dirty="0" err="1">
                <a:latin typeface="Times New Roman" pitchFamily="18" charset="0"/>
              </a:rPr>
              <a:t>chondritic</a:t>
            </a:r>
            <a:r>
              <a:rPr lang="en-US" sz="1400" dirty="0">
                <a:latin typeface="Times New Roman" pitchFamily="18" charset="0"/>
              </a:rPr>
              <a:t> meteorites are thus taken as the age of the solar system and the upper limit for the accretion of the Earth.  CAI inclusions (4.567 </a:t>
            </a:r>
            <a:r>
              <a:rPr lang="en-US" sz="1400" dirty="0" err="1">
                <a:latin typeface="Times New Roman" pitchFamily="18" charset="0"/>
              </a:rPr>
              <a:t>Ga</a:t>
            </a:r>
            <a:r>
              <a:rPr lang="en-US" sz="1400" dirty="0">
                <a:latin typeface="Times New Roman" pitchFamily="18" charset="0"/>
              </a:rPr>
              <a:t>) appear to be slightly older (~2 ma) than the </a:t>
            </a:r>
            <a:r>
              <a:rPr lang="en-US" sz="1400" dirty="0" err="1">
                <a:latin typeface="Times New Roman" pitchFamily="18" charset="0"/>
              </a:rPr>
              <a:t>chondrules</a:t>
            </a:r>
            <a:r>
              <a:rPr lang="en-US" sz="1400" dirty="0">
                <a:latin typeface="Times New Roman" pitchFamily="18" charset="0"/>
              </a:rPr>
              <a:t> found in the same </a:t>
            </a:r>
            <a:r>
              <a:rPr lang="en-US" sz="1400" dirty="0" err="1">
                <a:latin typeface="Times New Roman" pitchFamily="18" charset="0"/>
              </a:rPr>
              <a:t>chondrite</a:t>
            </a:r>
            <a:r>
              <a:rPr lang="en-US" sz="1400" dirty="0">
                <a:latin typeface="Times New Roman" pitchFamily="18" charset="0"/>
              </a:rPr>
              <a:t> meteorite.</a:t>
            </a:r>
          </a:p>
        </p:txBody>
      </p:sp>
      <p:sp>
        <p:nvSpPr>
          <p:cNvPr id="5" name="Text Box 2"/>
          <p:cNvSpPr txBox="1">
            <a:spLocks noChangeArrowheads="1"/>
          </p:cNvSpPr>
          <p:nvPr/>
        </p:nvSpPr>
        <p:spPr bwMode="auto">
          <a:xfrm>
            <a:off x="251520" y="188640"/>
            <a:ext cx="8678416" cy="707886"/>
          </a:xfrm>
          <a:prstGeom prst="rect">
            <a:avLst/>
          </a:prstGeom>
          <a:solidFill>
            <a:srgbClr val="D5DDCB"/>
          </a:solidFill>
          <a:ln w="9525">
            <a:noFill/>
            <a:miter lim="800000"/>
            <a:headEnd/>
            <a:tailEnd/>
          </a:ln>
          <a:effectLst/>
        </p:spPr>
        <p:txBody>
          <a:bodyPr wrap="square">
            <a:spAutoFit/>
          </a:bodyPr>
          <a:lstStyle/>
          <a:p>
            <a:pPr algn="ctr"/>
            <a:r>
              <a:rPr lang="pl-PL" sz="4000" dirty="0" smtClean="0">
                <a:solidFill>
                  <a:srgbClr val="C00000"/>
                </a:solidFill>
                <a:latin typeface="Arial Black" pitchFamily="34" charset="0"/>
                <a:cs typeface="Aharoni" pitchFamily="2" charset="-79"/>
              </a:rPr>
              <a:t>AGES</a:t>
            </a:r>
            <a:endParaRPr lang="pl-PL" sz="4000" dirty="0">
              <a:solidFill>
                <a:srgbClr val="C00000"/>
              </a:solidFill>
              <a:latin typeface="Arial Black" pitchFamily="34" charset="0"/>
              <a:cs typeface="Aharoni" pitchFamily="2" charset="-79"/>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048"/>
                                        </p:tgtEl>
                                        <p:attrNameLst>
                                          <p:attrName>style.visibility</p:attrName>
                                        </p:attrNameLst>
                                      </p:cBhvr>
                                      <p:to>
                                        <p:strVal val="visible"/>
                                      </p:to>
                                    </p:set>
                                    <p:animEffect transition="in" filter="dissolve">
                                      <p:cBhvr>
                                        <p:cTn id="12" dur="500"/>
                                        <p:tgtEl>
                                          <p:spTgt spid="8704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7046"/>
                                        </p:tgtEl>
                                        <p:attrNameLst>
                                          <p:attrName>style.visibility</p:attrName>
                                        </p:attrNameLst>
                                      </p:cBhvr>
                                      <p:to>
                                        <p:strVal val="visible"/>
                                      </p:to>
                                    </p:set>
                                    <p:animEffect transition="in" filter="checkerboard(across)">
                                      <p:cBhvr>
                                        <p:cTn id="17" dur="5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8" grpId="0"/>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25457"/>
            <a:ext cx="8133303" cy="69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2699792" y="188640"/>
            <a:ext cx="2808312" cy="830997"/>
          </a:xfrm>
          <a:prstGeom prst="rect">
            <a:avLst/>
          </a:prstGeom>
          <a:noFill/>
        </p:spPr>
        <p:txBody>
          <a:bodyPr wrap="square" rtlCol="0">
            <a:spAutoFit/>
          </a:bodyPr>
          <a:lstStyle/>
          <a:p>
            <a:pPr algn="ctr"/>
            <a:r>
              <a:rPr lang="pl-PL" sz="4800" dirty="0" smtClean="0">
                <a:solidFill>
                  <a:schemeClr val="accent3">
                    <a:lumMod val="50000"/>
                  </a:schemeClr>
                </a:solidFill>
                <a:latin typeface="Arial Black" pitchFamily="34" charset="0"/>
              </a:rPr>
              <a:t>ORIGIN</a:t>
            </a:r>
            <a:endParaRPr lang="pl-PL" sz="4800" dirty="0">
              <a:solidFill>
                <a:schemeClr val="accent3">
                  <a:lumMod val="50000"/>
                </a:schemeClr>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eminarium\us_sol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732240" cy="422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cstate="print"/>
          <a:srcRect/>
          <a:stretch>
            <a:fillRect/>
          </a:stretch>
        </p:blipFill>
        <p:spPr bwMode="auto">
          <a:xfrm>
            <a:off x="0" y="3841546"/>
            <a:ext cx="4788024" cy="3016454"/>
          </a:xfrm>
          <a:prstGeom prst="rect">
            <a:avLst/>
          </a:prstGeom>
          <a:noFill/>
          <a:ln w="9525" cap="flat" cmpd="sng">
            <a:noFill/>
            <a:prstDash val="solid"/>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4390" y="0"/>
            <a:ext cx="2679610"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az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7568" y="3789040"/>
            <a:ext cx="4406432" cy="30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1" y="188640"/>
            <a:ext cx="9144000" cy="1200329"/>
          </a:xfrm>
          <a:prstGeom prst="rect">
            <a:avLst/>
          </a:prstGeom>
          <a:noFill/>
        </p:spPr>
        <p:txBody>
          <a:bodyPr wrap="square" rtlCol="0">
            <a:spAutoFit/>
          </a:bodyPr>
          <a:lstStyle/>
          <a:p>
            <a:pPr algn="ctr"/>
            <a:r>
              <a:rPr lang="pl-PL" sz="7200" dirty="0" smtClean="0">
                <a:solidFill>
                  <a:schemeClr val="accent3">
                    <a:lumMod val="50000"/>
                  </a:schemeClr>
                </a:solidFill>
                <a:latin typeface="Arial Black" pitchFamily="34" charset="0"/>
              </a:rPr>
              <a:t>ORIGIN</a:t>
            </a:r>
            <a:endParaRPr lang="pl-PL" sz="7200" dirty="0">
              <a:solidFill>
                <a:schemeClr val="accent3">
                  <a:lumMod val="50000"/>
                </a:schemeClr>
              </a:solidFill>
              <a:latin typeface="Arial Black" pitchFamily="34" charset="0"/>
            </a:endParaRPr>
          </a:p>
        </p:txBody>
      </p:sp>
      <p:sp>
        <p:nvSpPr>
          <p:cNvPr id="9" name="Symbol zastępczy zawartości 2"/>
          <p:cNvSpPr>
            <a:spLocks noGrp="1"/>
          </p:cNvSpPr>
          <p:nvPr>
            <p:ph idx="4294967295"/>
          </p:nvPr>
        </p:nvSpPr>
        <p:spPr>
          <a:xfrm>
            <a:off x="6732240" y="1916832"/>
            <a:ext cx="2411760" cy="1728192"/>
          </a:xfrm>
          <a:prstGeom prst="rect">
            <a:avLst/>
          </a:prstGeom>
        </p:spPr>
        <p:txBody>
          <a:bodyPr>
            <a:normAutofit lnSpcReduction="10000"/>
          </a:bodyPr>
          <a:lstStyle/>
          <a:p>
            <a:pPr>
              <a:buNone/>
            </a:pPr>
            <a:r>
              <a:rPr lang="pl-PL" sz="2000" dirty="0" smtClean="0">
                <a:solidFill>
                  <a:schemeClr val="accent3">
                    <a:lumMod val="50000"/>
                  </a:schemeClr>
                </a:solidFill>
                <a:latin typeface="Arial Black" pitchFamily="34" charset="0"/>
              </a:rPr>
              <a:t>H </a:t>
            </a:r>
            <a:r>
              <a:rPr lang="pl-PL" sz="2000" dirty="0" err="1" smtClean="0">
                <a:solidFill>
                  <a:schemeClr val="accent3">
                    <a:lumMod val="50000"/>
                  </a:schemeClr>
                </a:solidFill>
                <a:latin typeface="Arial Black" pitchFamily="34" charset="0"/>
              </a:rPr>
              <a:t>chondrites</a:t>
            </a:r>
            <a:r>
              <a:rPr lang="pl-PL" sz="2000" dirty="0" smtClean="0">
                <a:solidFill>
                  <a:schemeClr val="accent3">
                    <a:lumMod val="50000"/>
                  </a:schemeClr>
                </a:solidFill>
                <a:latin typeface="Arial Black" pitchFamily="34" charset="0"/>
              </a:rPr>
              <a:t>:</a:t>
            </a:r>
          </a:p>
          <a:p>
            <a:pPr>
              <a:buNone/>
            </a:pPr>
            <a:r>
              <a:rPr lang="pl-PL" sz="1800" dirty="0" smtClean="0">
                <a:solidFill>
                  <a:schemeClr val="tx2">
                    <a:lumMod val="75000"/>
                  </a:schemeClr>
                </a:solidFill>
                <a:latin typeface="Arial Black" pitchFamily="34" charset="0"/>
              </a:rPr>
              <a:t>6 Hebe</a:t>
            </a:r>
            <a:endParaRPr lang="pl-PL" sz="1800" i="1" dirty="0">
              <a:solidFill>
                <a:schemeClr val="tx2">
                  <a:lumMod val="75000"/>
                </a:schemeClr>
              </a:solidFill>
              <a:latin typeface="Arial Black" pitchFamily="34" charset="0"/>
            </a:endParaRPr>
          </a:p>
          <a:p>
            <a:pPr>
              <a:buNone/>
            </a:pPr>
            <a:r>
              <a:rPr lang="pl-PL" sz="2000" dirty="0" smtClean="0">
                <a:solidFill>
                  <a:schemeClr val="accent3">
                    <a:lumMod val="50000"/>
                  </a:schemeClr>
                </a:solidFill>
                <a:latin typeface="Arial Black" pitchFamily="34" charset="0"/>
              </a:rPr>
              <a:t>LL </a:t>
            </a:r>
            <a:r>
              <a:rPr lang="pl-PL" sz="2000" dirty="0" err="1" smtClean="0">
                <a:solidFill>
                  <a:schemeClr val="accent3">
                    <a:lumMod val="50000"/>
                  </a:schemeClr>
                </a:solidFill>
                <a:latin typeface="Arial Black" pitchFamily="34" charset="0"/>
              </a:rPr>
              <a:t>chondrites</a:t>
            </a:r>
            <a:r>
              <a:rPr lang="pl-PL" sz="2000" dirty="0" smtClean="0">
                <a:solidFill>
                  <a:schemeClr val="accent3">
                    <a:lumMod val="50000"/>
                  </a:schemeClr>
                </a:solidFill>
                <a:latin typeface="Arial Black" pitchFamily="34" charset="0"/>
              </a:rPr>
              <a:t>:</a:t>
            </a:r>
            <a:endParaRPr lang="pl-PL" sz="2000" i="1" dirty="0">
              <a:solidFill>
                <a:schemeClr val="accent3">
                  <a:lumMod val="50000"/>
                </a:schemeClr>
              </a:solidFill>
              <a:latin typeface="Arial Black" pitchFamily="34" charset="0"/>
            </a:endParaRPr>
          </a:p>
          <a:p>
            <a:pPr>
              <a:buNone/>
            </a:pPr>
            <a:r>
              <a:rPr lang="pl-PL" sz="1800" dirty="0" smtClean="0">
                <a:solidFill>
                  <a:schemeClr val="tx2">
                    <a:lumMod val="75000"/>
                  </a:schemeClr>
                </a:solidFill>
                <a:latin typeface="Arial Black" pitchFamily="34" charset="0"/>
              </a:rPr>
              <a:t>433 Eros,</a:t>
            </a:r>
          </a:p>
          <a:p>
            <a:pPr>
              <a:buNone/>
            </a:pPr>
            <a:r>
              <a:rPr lang="pl-PL" sz="1800" dirty="0" smtClean="0">
                <a:solidFill>
                  <a:schemeClr val="tx2">
                    <a:lumMod val="75000"/>
                  </a:schemeClr>
                </a:solidFill>
                <a:latin typeface="Arial Black" pitchFamily="34" charset="0"/>
              </a:rPr>
              <a:t>25 143 </a:t>
            </a:r>
            <a:r>
              <a:rPr lang="pl-PL" sz="1800" dirty="0" err="1" smtClean="0">
                <a:solidFill>
                  <a:schemeClr val="tx2">
                    <a:lumMod val="75000"/>
                  </a:schemeClr>
                </a:solidFill>
                <a:latin typeface="Arial Black" pitchFamily="34" charset="0"/>
              </a:rPr>
              <a:t>Itokawa</a:t>
            </a:r>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 calcmode="lin" valueType="num">
                                      <p:cBhvr>
                                        <p:cTn id="3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 calcmode="lin" valueType="num">
                                      <p:cBhvr>
                                        <p:cTn id="45"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 calcmode="lin" valueType="num">
                                      <p:cBhvr>
                                        <p:cTn id="52"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9">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 calcmode="lin" valueType="num">
                                      <p:cBhvr>
                                        <p:cTn id="59"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61" dur="500"/>
                                        <p:tgtEl>
                                          <p:spTgt spid="9">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9">
                                            <p:txEl>
                                              <p:pRg st="4" end="4"/>
                                            </p:txEl>
                                          </p:spTgt>
                                        </p:tgtEl>
                                        <p:attrNameLst>
                                          <p:attrName>style.visibility</p:attrName>
                                        </p:attrNameLst>
                                      </p:cBhvr>
                                      <p:to>
                                        <p:strVal val="visible"/>
                                      </p:to>
                                    </p:set>
                                    <p:anim calcmode="lin" valueType="num">
                                      <p:cBhvr>
                                        <p:cTn id="66"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67"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6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1116632" y="3140968"/>
            <a:ext cx="5449118" cy="3717032"/>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5912552" y="0"/>
            <a:ext cx="3231448" cy="3140968"/>
          </a:xfrm>
          <a:prstGeom prst="rect">
            <a:avLst/>
          </a:prstGeom>
          <a:noFill/>
          <a:ln w="9525">
            <a:noFill/>
            <a:miter lim="800000"/>
            <a:headEnd/>
            <a:tailEnd/>
          </a:ln>
        </p:spPr>
      </p:pic>
      <p:sp>
        <p:nvSpPr>
          <p:cNvPr id="4" name="Prostokąt 3"/>
          <p:cNvSpPr/>
          <p:nvPr/>
        </p:nvSpPr>
        <p:spPr>
          <a:xfrm>
            <a:off x="7668344" y="2708920"/>
            <a:ext cx="1259063" cy="369332"/>
          </a:xfrm>
          <a:prstGeom prst="rect">
            <a:avLst/>
          </a:prstGeom>
        </p:spPr>
        <p:txBody>
          <a:bodyPr wrap="none">
            <a:spAutoFit/>
          </a:bodyPr>
          <a:lstStyle/>
          <a:p>
            <a:r>
              <a:rPr lang="pl-PL" dirty="0" smtClean="0">
                <a:solidFill>
                  <a:srgbClr val="C00000"/>
                </a:solidFill>
                <a:latin typeface="Arial Black" pitchFamily="34" charset="0"/>
              </a:rPr>
              <a:t>4 VESTA</a:t>
            </a:r>
            <a:endParaRPr lang="pl-PL" dirty="0">
              <a:solidFill>
                <a:srgbClr val="C00000"/>
              </a:solidFill>
              <a:latin typeface="Arial Black" pitchFamily="34" charset="0"/>
            </a:endParaRPr>
          </a:p>
        </p:txBody>
      </p:sp>
      <p:pic>
        <p:nvPicPr>
          <p:cNvPr id="3077" name="Picture 5" descr="D:\#stary_D\OBRAZKI\Moon11.jpg"/>
          <p:cNvPicPr>
            <a:picLocks noChangeAspect="1" noChangeArrowheads="1"/>
          </p:cNvPicPr>
          <p:nvPr/>
        </p:nvPicPr>
        <p:blipFill>
          <a:blip r:embed="rId4" cstate="print"/>
          <a:srcRect/>
          <a:stretch>
            <a:fillRect/>
          </a:stretch>
        </p:blipFill>
        <p:spPr bwMode="auto">
          <a:xfrm>
            <a:off x="2987673" y="-2"/>
            <a:ext cx="3288423" cy="3284985"/>
          </a:xfrm>
          <a:prstGeom prst="rect">
            <a:avLst/>
          </a:prstGeom>
          <a:noFill/>
        </p:spPr>
      </p:pic>
      <p:pic>
        <p:nvPicPr>
          <p:cNvPr id="3075" name="Picture 3" descr="D:\#stary_D\OBRAZKI\mars2.gif"/>
          <p:cNvPicPr>
            <a:picLocks noChangeAspect="1" noChangeArrowheads="1"/>
          </p:cNvPicPr>
          <p:nvPr/>
        </p:nvPicPr>
        <p:blipFill>
          <a:blip r:embed="rId5" cstate="print"/>
          <a:srcRect/>
          <a:stretch>
            <a:fillRect/>
          </a:stretch>
        </p:blipFill>
        <p:spPr bwMode="auto">
          <a:xfrm>
            <a:off x="0" y="0"/>
            <a:ext cx="3140968" cy="3140968"/>
          </a:xfrm>
          <a:prstGeom prst="rect">
            <a:avLst/>
          </a:prstGeom>
          <a:noFill/>
        </p:spPr>
      </p:pic>
      <p:sp>
        <p:nvSpPr>
          <p:cNvPr id="8" name="Prostokąt 7"/>
          <p:cNvSpPr/>
          <p:nvPr/>
        </p:nvSpPr>
        <p:spPr>
          <a:xfrm>
            <a:off x="2555776" y="2780928"/>
            <a:ext cx="928459" cy="369332"/>
          </a:xfrm>
          <a:prstGeom prst="rect">
            <a:avLst/>
          </a:prstGeom>
        </p:spPr>
        <p:txBody>
          <a:bodyPr wrap="none">
            <a:spAutoFit/>
          </a:bodyPr>
          <a:lstStyle/>
          <a:p>
            <a:r>
              <a:rPr lang="pl-PL" dirty="0" smtClean="0">
                <a:solidFill>
                  <a:srgbClr val="C00000"/>
                </a:solidFill>
                <a:latin typeface="Arial Black" pitchFamily="34" charset="0"/>
              </a:rPr>
              <a:t>MARS</a:t>
            </a:r>
          </a:p>
        </p:txBody>
      </p:sp>
      <p:sp>
        <p:nvSpPr>
          <p:cNvPr id="9" name="Prostokąt 8"/>
          <p:cNvSpPr/>
          <p:nvPr/>
        </p:nvSpPr>
        <p:spPr>
          <a:xfrm>
            <a:off x="5364088" y="2780928"/>
            <a:ext cx="979755" cy="369332"/>
          </a:xfrm>
          <a:prstGeom prst="rect">
            <a:avLst/>
          </a:prstGeom>
        </p:spPr>
        <p:txBody>
          <a:bodyPr wrap="none">
            <a:spAutoFit/>
          </a:bodyPr>
          <a:lstStyle/>
          <a:p>
            <a:r>
              <a:rPr lang="pl-PL" dirty="0" smtClean="0">
                <a:solidFill>
                  <a:srgbClr val="C00000"/>
                </a:solidFill>
                <a:latin typeface="Arial Black" pitchFamily="34" charset="0"/>
              </a:rPr>
              <a:t>MOON</a:t>
            </a:r>
          </a:p>
        </p:txBody>
      </p:sp>
      <p:sp>
        <p:nvSpPr>
          <p:cNvPr id="11" name="Prostokąt 10"/>
          <p:cNvSpPr/>
          <p:nvPr/>
        </p:nvSpPr>
        <p:spPr>
          <a:xfrm>
            <a:off x="2483768" y="6309320"/>
            <a:ext cx="1120820" cy="369332"/>
          </a:xfrm>
          <a:prstGeom prst="rect">
            <a:avLst/>
          </a:prstGeom>
        </p:spPr>
        <p:txBody>
          <a:bodyPr wrap="none">
            <a:spAutoFit/>
          </a:bodyPr>
          <a:lstStyle/>
          <a:p>
            <a:r>
              <a:rPr lang="pl-PL" dirty="0" smtClean="0">
                <a:solidFill>
                  <a:srgbClr val="C00000"/>
                </a:solidFill>
                <a:latin typeface="Arial Black" pitchFamily="34" charset="0"/>
              </a:rPr>
              <a:t>6 HEBE</a:t>
            </a:r>
          </a:p>
        </p:txBody>
      </p:sp>
      <p:pic>
        <p:nvPicPr>
          <p:cNvPr id="3080" name="Picture 8"/>
          <p:cNvPicPr>
            <a:picLocks noChangeAspect="1" noChangeArrowheads="1"/>
          </p:cNvPicPr>
          <p:nvPr/>
        </p:nvPicPr>
        <p:blipFill>
          <a:blip r:embed="rId6" cstate="print"/>
          <a:srcRect/>
          <a:stretch>
            <a:fillRect/>
          </a:stretch>
        </p:blipFill>
        <p:spPr bwMode="auto">
          <a:xfrm>
            <a:off x="3491880" y="4476750"/>
            <a:ext cx="3962400" cy="2381250"/>
          </a:xfrm>
          <a:prstGeom prst="rect">
            <a:avLst/>
          </a:prstGeom>
          <a:noFill/>
          <a:ln w="9525">
            <a:noFill/>
            <a:miter lim="800000"/>
            <a:headEnd/>
            <a:tailEnd/>
          </a:ln>
        </p:spPr>
      </p:pic>
      <p:pic>
        <p:nvPicPr>
          <p:cNvPr id="3079" name="Picture 7"/>
          <p:cNvPicPr>
            <a:picLocks noChangeAspect="1" noChangeArrowheads="1"/>
          </p:cNvPicPr>
          <p:nvPr/>
        </p:nvPicPr>
        <p:blipFill>
          <a:blip r:embed="rId7" cstate="print"/>
          <a:srcRect/>
          <a:stretch>
            <a:fillRect/>
          </a:stretch>
        </p:blipFill>
        <p:spPr bwMode="auto">
          <a:xfrm>
            <a:off x="6286538" y="3068960"/>
            <a:ext cx="2857462" cy="1800201"/>
          </a:xfrm>
          <a:prstGeom prst="rect">
            <a:avLst/>
          </a:prstGeom>
          <a:noFill/>
          <a:ln w="9525">
            <a:noFill/>
            <a:miter lim="800000"/>
            <a:headEnd/>
            <a:tailEnd/>
          </a:ln>
        </p:spPr>
      </p:pic>
      <p:sp>
        <p:nvSpPr>
          <p:cNvPr id="14" name="Prostokąt 13"/>
          <p:cNvSpPr/>
          <p:nvPr/>
        </p:nvSpPr>
        <p:spPr>
          <a:xfrm>
            <a:off x="4860032" y="3717032"/>
            <a:ext cx="1424621" cy="369332"/>
          </a:xfrm>
          <a:prstGeom prst="rect">
            <a:avLst/>
          </a:prstGeom>
        </p:spPr>
        <p:txBody>
          <a:bodyPr wrap="none">
            <a:spAutoFit/>
          </a:bodyPr>
          <a:lstStyle/>
          <a:p>
            <a:r>
              <a:rPr lang="pl-PL" dirty="0" smtClean="0">
                <a:solidFill>
                  <a:srgbClr val="C00000"/>
                </a:solidFill>
                <a:latin typeface="Arial Black" pitchFamily="34" charset="0"/>
              </a:rPr>
              <a:t>433 EROS</a:t>
            </a:r>
          </a:p>
        </p:txBody>
      </p:sp>
      <p:sp>
        <p:nvSpPr>
          <p:cNvPr id="15" name="Prostokąt 14"/>
          <p:cNvSpPr/>
          <p:nvPr/>
        </p:nvSpPr>
        <p:spPr>
          <a:xfrm>
            <a:off x="6516216" y="6488668"/>
            <a:ext cx="2333011" cy="369332"/>
          </a:xfrm>
          <a:prstGeom prst="rect">
            <a:avLst/>
          </a:prstGeom>
        </p:spPr>
        <p:txBody>
          <a:bodyPr wrap="none">
            <a:spAutoFit/>
          </a:bodyPr>
          <a:lstStyle/>
          <a:p>
            <a:r>
              <a:rPr lang="pl-PL" dirty="0" smtClean="0">
                <a:solidFill>
                  <a:srgbClr val="C00000"/>
                </a:solidFill>
                <a:latin typeface="Arial Black" pitchFamily="34" charset="0"/>
              </a:rPr>
              <a:t>25 143 ITOKAWA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dissolve">
                                      <p:cBhvr>
                                        <p:cTn id="17" dur="5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dissolv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lide(fromBottom)">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dissolve">
                                      <p:cBhvr>
                                        <p:cTn id="37" dur="5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lide(fromBottom)">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dissolve">
                                      <p:cBhvr>
                                        <p:cTn id="47" dur="5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slide(fromBottom)">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dissolve">
                                      <p:cBhvr>
                                        <p:cTn id="57" dur="500"/>
                                        <p:tgtEl>
                                          <p:spTgt spid="3079"/>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lide(fromBottom)">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ymbol zastępczy zawartości 7"/>
          <p:cNvGraphicFramePr>
            <a:graphicFrameLocks noGrp="1"/>
          </p:cNvGraphicFramePr>
          <p:nvPr>
            <p:ph idx="1"/>
            <p:extLst>
              <p:ext uri="{D42A27DB-BD31-4B8C-83A1-F6EECF244321}">
                <p14:modId xmlns:p14="http://schemas.microsoft.com/office/powerpoint/2010/main" val="1968718590"/>
              </p:ext>
            </p:extLst>
          </p:nvPr>
        </p:nvGraphicFramePr>
        <p:xfrm>
          <a:off x="0" y="1"/>
          <a:ext cx="9159925" cy="7130582"/>
        </p:xfrm>
        <a:graphic>
          <a:graphicData uri="http://schemas.openxmlformats.org/drawingml/2006/table">
            <a:tbl>
              <a:tblPr firstRow="1" bandRow="1">
                <a:tableStyleId>{775DCB02-9BB8-47FD-8907-85C794F793BA}</a:tableStyleId>
              </a:tblPr>
              <a:tblGrid>
                <a:gridCol w="755576"/>
                <a:gridCol w="915120"/>
                <a:gridCol w="2803589"/>
                <a:gridCol w="4685640"/>
              </a:tblGrid>
              <a:tr h="322665">
                <a:tc>
                  <a:txBody>
                    <a:bodyPr/>
                    <a:lstStyle/>
                    <a:p>
                      <a:pPr algn="ctr">
                        <a:lnSpc>
                          <a:spcPct val="150000"/>
                        </a:lnSpc>
                        <a:spcAft>
                          <a:spcPts val="0"/>
                        </a:spcAft>
                      </a:pPr>
                      <a:r>
                        <a:rPr lang="pl-PL" sz="1400" dirty="0" err="1" smtClean="0">
                          <a:effectLst/>
                          <a:latin typeface="Arial Black" pitchFamily="34" charset="0"/>
                        </a:rPr>
                        <a:t>Types</a:t>
                      </a:r>
                      <a:endParaRPr lang="pl-PL" sz="1400" dirty="0">
                        <a:effectLst/>
                        <a:latin typeface="Arial Black" pitchFamily="34" charset="0"/>
                        <a:ea typeface="Candara"/>
                        <a:cs typeface="Times New Roman"/>
                      </a:endParaRPr>
                    </a:p>
                  </a:txBody>
                  <a:tcPr marL="68580" marR="68580" marT="0" marB="0" anchor="ctr"/>
                </a:tc>
                <a:tc gridSpan="2">
                  <a:txBody>
                    <a:bodyPr/>
                    <a:lstStyle/>
                    <a:p>
                      <a:pPr algn="ctr">
                        <a:lnSpc>
                          <a:spcPct val="150000"/>
                        </a:lnSpc>
                        <a:spcAft>
                          <a:spcPts val="0"/>
                        </a:spcAft>
                      </a:pPr>
                      <a:r>
                        <a:rPr lang="pl-PL" sz="1400" dirty="0" smtClean="0">
                          <a:effectLst/>
                          <a:latin typeface="Arial Black" pitchFamily="34" charset="0"/>
                        </a:rPr>
                        <a:t>major </a:t>
                      </a:r>
                      <a:r>
                        <a:rPr lang="pl-PL" sz="1400" dirty="0" err="1" smtClean="0">
                          <a:effectLst/>
                          <a:latin typeface="Arial Black" pitchFamily="34" charset="0"/>
                        </a:rPr>
                        <a:t>mineral</a:t>
                      </a:r>
                      <a:r>
                        <a:rPr lang="pl-PL" sz="1400" dirty="0" smtClean="0">
                          <a:effectLst/>
                          <a:latin typeface="Arial Black" pitchFamily="34" charset="0"/>
                        </a:rPr>
                        <a:t> </a:t>
                      </a:r>
                      <a:r>
                        <a:rPr lang="pl-PL" sz="1400" dirty="0" err="1" smtClean="0">
                          <a:effectLst/>
                          <a:latin typeface="Arial Black" pitchFamily="34" charset="0"/>
                        </a:rPr>
                        <a:t>phases</a:t>
                      </a:r>
                      <a:endParaRPr lang="pl-PL" sz="1400" dirty="0">
                        <a:effectLst/>
                        <a:latin typeface="Arial Black" pitchFamily="34" charset="0"/>
                        <a:ea typeface="Candara"/>
                        <a:cs typeface="Times New Roman"/>
                      </a:endParaRPr>
                    </a:p>
                  </a:txBody>
                  <a:tcPr marL="68580" marR="68580" marT="0" marB="0" anchor="ctr"/>
                </a:tc>
                <a:tc hMerge="1">
                  <a:txBody>
                    <a:bodyPr/>
                    <a:lstStyle/>
                    <a:p>
                      <a:pPr algn="ctr">
                        <a:lnSpc>
                          <a:spcPct val="150000"/>
                        </a:lnSpc>
                        <a:spcAft>
                          <a:spcPts val="0"/>
                        </a:spcAft>
                      </a:pPr>
                      <a:endParaRPr lang="pl-PL" sz="1200" dirty="0">
                        <a:effectLst/>
                        <a:latin typeface="Candara"/>
                        <a:ea typeface="Candara"/>
                        <a:cs typeface="Times New Roman"/>
                      </a:endParaRPr>
                    </a:p>
                  </a:txBody>
                  <a:tcPr marL="68580" marR="68580" marT="0" marB="0" anchor="ctr"/>
                </a:tc>
                <a:tc>
                  <a:txBody>
                    <a:bodyPr/>
                    <a:lstStyle/>
                    <a:p>
                      <a:pPr algn="ctr">
                        <a:lnSpc>
                          <a:spcPct val="150000"/>
                        </a:lnSpc>
                        <a:spcAft>
                          <a:spcPts val="0"/>
                        </a:spcAft>
                      </a:pPr>
                      <a:r>
                        <a:rPr lang="pl-PL" sz="1400" dirty="0" err="1" smtClean="0">
                          <a:effectLst/>
                          <a:latin typeface="Arial Black" pitchFamily="34" charset="0"/>
                        </a:rPr>
                        <a:t>possible</a:t>
                      </a:r>
                      <a:r>
                        <a:rPr lang="pl-PL" sz="1400" dirty="0" smtClean="0">
                          <a:effectLst/>
                          <a:latin typeface="Arial Black" pitchFamily="34" charset="0"/>
                        </a:rPr>
                        <a:t> </a:t>
                      </a:r>
                      <a:r>
                        <a:rPr lang="pl-PL" sz="1400" dirty="0" err="1" smtClean="0">
                          <a:effectLst/>
                          <a:latin typeface="Arial Black" pitchFamily="34" charset="0"/>
                        </a:rPr>
                        <a:t>meteorites</a:t>
                      </a:r>
                      <a:endParaRPr lang="pl-PL" sz="1400" dirty="0">
                        <a:effectLst/>
                        <a:latin typeface="Arial Black" pitchFamily="34" charset="0"/>
                        <a:ea typeface="Candara"/>
                        <a:cs typeface="Times New Roman"/>
                      </a:endParaRPr>
                    </a:p>
                  </a:txBody>
                  <a:tcPr marL="68580" marR="68580" marT="0" marB="0" anchor="ctr"/>
                </a:tc>
              </a:tr>
              <a:tr h="413651">
                <a:tc>
                  <a:txBody>
                    <a:bodyPr/>
                    <a:lstStyle/>
                    <a:p>
                      <a:pPr algn="ctr">
                        <a:lnSpc>
                          <a:spcPct val="100000"/>
                        </a:lnSpc>
                        <a:spcAft>
                          <a:spcPts val="0"/>
                        </a:spcAft>
                      </a:pPr>
                      <a:r>
                        <a:rPr lang="pl-PL" sz="1600" dirty="0">
                          <a:effectLst/>
                          <a:latin typeface="Arial Black" pitchFamily="34" charset="0"/>
                        </a:rPr>
                        <a:t>M</a:t>
                      </a:r>
                      <a:endParaRPr lang="pl-PL" sz="1600" b="1" dirty="0">
                        <a:effectLst/>
                        <a:latin typeface="Arial Black" pitchFamily="34" charset="0"/>
                        <a:ea typeface="Candara"/>
                        <a:cs typeface="Times New Roman"/>
                      </a:endParaRPr>
                    </a:p>
                  </a:txBody>
                  <a:tcPr marL="68580" marR="68580" marT="0" marB="0" anchor="ctr"/>
                </a:tc>
                <a:tc gridSpan="2">
                  <a:txBody>
                    <a:bodyPr/>
                    <a:lstStyle/>
                    <a:p>
                      <a:pPr algn="ctr">
                        <a:lnSpc>
                          <a:spcPct val="100000"/>
                        </a:lnSpc>
                        <a:spcAft>
                          <a:spcPts val="0"/>
                        </a:spcAft>
                      </a:pPr>
                      <a:r>
                        <a:rPr lang="pl-PL" sz="1400" dirty="0">
                          <a:effectLst/>
                          <a:latin typeface="Arial Black" pitchFamily="34" charset="0"/>
                        </a:rPr>
                        <a:t>metal +/- </a:t>
                      </a:r>
                      <a:r>
                        <a:rPr lang="pl-PL" sz="1400" dirty="0" err="1" smtClean="0">
                          <a:effectLst/>
                          <a:latin typeface="Arial Black" pitchFamily="34" charset="0"/>
                        </a:rPr>
                        <a:t>enstatite</a:t>
                      </a:r>
                      <a:r>
                        <a:rPr lang="pl-PL" sz="1400" dirty="0" smtClean="0">
                          <a:effectLst/>
                          <a:latin typeface="Arial Black" pitchFamily="34" charset="0"/>
                        </a:rPr>
                        <a:t> </a:t>
                      </a:r>
                      <a:r>
                        <a:rPr lang="pl-PL" sz="1400" dirty="0" err="1" smtClean="0">
                          <a:effectLst/>
                          <a:latin typeface="Arial Black" pitchFamily="34" charset="0"/>
                        </a:rPr>
                        <a:t>hydrated</a:t>
                      </a:r>
                      <a:r>
                        <a:rPr lang="pl-PL" sz="1400" dirty="0" smtClean="0">
                          <a:effectLst/>
                          <a:latin typeface="Arial Black" pitchFamily="34" charset="0"/>
                        </a:rPr>
                        <a:t> </a:t>
                      </a:r>
                      <a:r>
                        <a:rPr lang="pl-PL" sz="1400" dirty="0" err="1" smtClean="0">
                          <a:effectLst/>
                          <a:latin typeface="Arial Black" pitchFamily="34" charset="0"/>
                        </a:rPr>
                        <a:t>silicates</a:t>
                      </a:r>
                      <a:r>
                        <a:rPr lang="pl-PL" sz="1400" dirty="0" smtClean="0">
                          <a:effectLst/>
                          <a:latin typeface="Arial Black" pitchFamily="34" charset="0"/>
                        </a:rPr>
                        <a:t>+ </a:t>
                      </a:r>
                      <a:r>
                        <a:rPr lang="pl-PL" sz="1400" dirty="0" err="1" smtClean="0">
                          <a:effectLst/>
                          <a:latin typeface="Arial Black" pitchFamily="34" charset="0"/>
                        </a:rPr>
                        <a:t>organics</a:t>
                      </a:r>
                      <a:r>
                        <a:rPr lang="pl-PL" sz="1400" dirty="0" smtClean="0">
                          <a:effectLst/>
                          <a:latin typeface="Arial Black" pitchFamily="34" charset="0"/>
                        </a:rPr>
                        <a:t>?</a:t>
                      </a:r>
                      <a:endParaRPr lang="pl-PL" sz="1400" dirty="0">
                        <a:effectLst/>
                        <a:latin typeface="Arial Black" pitchFamily="34" charset="0"/>
                        <a:ea typeface="Candara"/>
                        <a:cs typeface="Times New Roman"/>
                      </a:endParaRPr>
                    </a:p>
                  </a:txBody>
                  <a:tcPr marL="68580" marR="68580" marT="0" marB="0" anchor="ctr"/>
                </a:tc>
                <a:tc hMerge="1">
                  <a:txBody>
                    <a:bodyPr/>
                    <a:lstStyle/>
                    <a:p>
                      <a:pPr algn="ctr">
                        <a:lnSpc>
                          <a:spcPct val="150000"/>
                        </a:lnSpc>
                        <a:spcAft>
                          <a:spcPts val="0"/>
                        </a:spcAft>
                      </a:pPr>
                      <a:endParaRPr lang="pl-PL" sz="1200" dirty="0">
                        <a:effectLst/>
                        <a:latin typeface="Candara"/>
                        <a:ea typeface="Candara"/>
                        <a:cs typeface="Times New Roman"/>
                      </a:endParaRPr>
                    </a:p>
                  </a:txBody>
                  <a:tcPr marL="68580" marR="68580" marT="0" marB="0" anchor="ctr"/>
                </a:tc>
                <a:tc>
                  <a:txBody>
                    <a:bodyPr/>
                    <a:lstStyle/>
                    <a:p>
                      <a:pPr algn="ctr">
                        <a:lnSpc>
                          <a:spcPct val="100000"/>
                        </a:lnSpc>
                        <a:spcAft>
                          <a:spcPts val="0"/>
                        </a:spcAft>
                      </a:pPr>
                      <a:r>
                        <a:rPr lang="pl-PL" sz="1400" b="1" dirty="0" smtClean="0">
                          <a:solidFill>
                            <a:schemeClr val="tx1"/>
                          </a:solidFill>
                          <a:effectLst/>
                          <a:latin typeface="Arial Black" pitchFamily="34" charset="0"/>
                        </a:rPr>
                        <a:t>iron </a:t>
                      </a:r>
                      <a:r>
                        <a:rPr lang="pl-PL" sz="1400" b="1" dirty="0" err="1" smtClean="0">
                          <a:solidFill>
                            <a:schemeClr val="tx1"/>
                          </a:solidFill>
                          <a:effectLst/>
                          <a:latin typeface="Arial Black" pitchFamily="34" charset="0"/>
                        </a:rPr>
                        <a:t>meteorites</a:t>
                      </a:r>
                      <a:endParaRPr lang="pl-PL" sz="1400" b="1" dirty="0" smtClean="0">
                        <a:solidFill>
                          <a:schemeClr val="tx1"/>
                        </a:solidFill>
                        <a:effectLst/>
                        <a:latin typeface="Arial Black" pitchFamily="34" charset="0"/>
                      </a:endParaRPr>
                    </a:p>
                    <a:p>
                      <a:pPr algn="ctr">
                        <a:lnSpc>
                          <a:spcPct val="100000"/>
                        </a:lnSpc>
                        <a:spcAft>
                          <a:spcPts val="0"/>
                        </a:spcAft>
                      </a:pPr>
                      <a:r>
                        <a:rPr lang="pl-PL" sz="1400" dirty="0" err="1" smtClean="0">
                          <a:solidFill>
                            <a:schemeClr val="tx1"/>
                          </a:solidFill>
                          <a:effectLst/>
                          <a:latin typeface="Arial Black" pitchFamily="34" charset="0"/>
                        </a:rPr>
                        <a:t>enstatite</a:t>
                      </a:r>
                      <a:r>
                        <a:rPr lang="pl-PL" sz="1400" dirty="0" smtClean="0">
                          <a:solidFill>
                            <a:schemeClr val="tx1"/>
                          </a:solidFill>
                          <a:effectLst/>
                          <a:latin typeface="Arial Black" pitchFamily="34" charset="0"/>
                        </a:rPr>
                        <a:t> chondrites</a:t>
                      </a:r>
                      <a:endParaRPr lang="pl-PL" sz="1400" dirty="0">
                        <a:solidFill>
                          <a:schemeClr val="tx1"/>
                        </a:solidFill>
                        <a:effectLst/>
                        <a:latin typeface="Arial Black" pitchFamily="34" charset="0"/>
                        <a:ea typeface="Candara"/>
                        <a:cs typeface="Times New Roman"/>
                      </a:endParaRPr>
                    </a:p>
                  </a:txBody>
                  <a:tcPr marL="68580" marR="68580" marT="0" marB="0" anchor="ctr"/>
                </a:tc>
              </a:tr>
              <a:tr h="620477">
                <a:tc rowSpan="7">
                  <a:txBody>
                    <a:bodyPr/>
                    <a:lstStyle/>
                    <a:p>
                      <a:pPr algn="ctr">
                        <a:lnSpc>
                          <a:spcPct val="150000"/>
                        </a:lnSpc>
                        <a:spcAft>
                          <a:spcPts val="0"/>
                        </a:spcAft>
                      </a:pPr>
                      <a:r>
                        <a:rPr lang="pl-PL" sz="1600" dirty="0">
                          <a:effectLst/>
                          <a:latin typeface="Arial Black" pitchFamily="34" charset="0"/>
                        </a:rPr>
                        <a:t>S</a:t>
                      </a:r>
                    </a:p>
                    <a:p>
                      <a:pPr algn="ctr">
                        <a:lnSpc>
                          <a:spcPct val="150000"/>
                        </a:lnSpc>
                        <a:spcAft>
                          <a:spcPts val="0"/>
                        </a:spcAft>
                      </a:pPr>
                      <a:r>
                        <a:rPr lang="pl-PL" sz="1600" dirty="0">
                          <a:effectLst/>
                        </a:rPr>
                        <a:t> </a:t>
                      </a:r>
                    </a:p>
                    <a:p>
                      <a:pPr algn="ctr">
                        <a:lnSpc>
                          <a:spcPct val="150000"/>
                        </a:lnSpc>
                        <a:spcAft>
                          <a:spcPts val="0"/>
                        </a:spcAft>
                      </a:pPr>
                      <a:r>
                        <a:rPr lang="pl-PL" sz="1600" dirty="0">
                          <a:effectLst/>
                        </a:rPr>
                        <a:t> </a:t>
                      </a:r>
                      <a:endParaRPr lang="pl-PL" sz="1600" b="1" dirty="0">
                        <a:effectLst/>
                        <a:latin typeface="Candara"/>
                        <a:ea typeface="Candara"/>
                        <a:cs typeface="Times New Roman"/>
                      </a:endParaRPr>
                    </a:p>
                  </a:txBody>
                  <a:tcPr marL="68580" marR="68580" marT="0" marB="0" anchor="ctr"/>
                </a:tc>
                <a:tc>
                  <a:txBody>
                    <a:bodyPr/>
                    <a:lstStyle/>
                    <a:p>
                      <a:pPr algn="ctr">
                        <a:lnSpc>
                          <a:spcPct val="150000"/>
                        </a:lnSpc>
                        <a:spcAft>
                          <a:spcPts val="0"/>
                        </a:spcAft>
                      </a:pPr>
                      <a:r>
                        <a:rPr lang="pl-PL" sz="1400" dirty="0">
                          <a:effectLst/>
                          <a:latin typeface="Arial Black" pitchFamily="34" charset="0"/>
                        </a:rPr>
                        <a:t> </a:t>
                      </a:r>
                    </a:p>
                    <a:p>
                      <a:pPr algn="ctr">
                        <a:lnSpc>
                          <a:spcPct val="150000"/>
                        </a:lnSpc>
                        <a:spcAft>
                          <a:spcPts val="0"/>
                        </a:spcAft>
                      </a:pPr>
                      <a:r>
                        <a:rPr lang="pl-PL" sz="1400" dirty="0">
                          <a:effectLst/>
                          <a:latin typeface="Arial Black" pitchFamily="34" charset="0"/>
                        </a:rPr>
                        <a:t>S (I)</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pl-PL" sz="1400" dirty="0">
                          <a:effectLst/>
                          <a:latin typeface="Arial Black" pitchFamily="34" charset="0"/>
                        </a:rPr>
                        <a:t>Ol &gt;&gt;&gt; </a:t>
                      </a:r>
                      <a:r>
                        <a:rPr lang="pl-PL" sz="1400" dirty="0" err="1">
                          <a:effectLst/>
                          <a:latin typeface="Arial Black" pitchFamily="34" charset="0"/>
                        </a:rPr>
                        <a:t>Px</a:t>
                      </a:r>
                      <a:r>
                        <a:rPr lang="pl-PL" sz="1400" dirty="0">
                          <a:effectLst/>
                          <a:latin typeface="Arial Black" pitchFamily="34" charset="0"/>
                        </a:rPr>
                        <a:t> (+/- </a:t>
                      </a:r>
                      <a:r>
                        <a:rPr lang="pl-PL" sz="1400" dirty="0" err="1" smtClean="0">
                          <a:effectLst/>
                          <a:latin typeface="Arial Black" pitchFamily="34" charset="0"/>
                        </a:rPr>
                        <a:t>FeNi</a:t>
                      </a:r>
                      <a:r>
                        <a:rPr lang="pl-PL" sz="1400" baseline="0" dirty="0" smtClean="0">
                          <a:effectLst/>
                          <a:latin typeface="Arial Black" pitchFamily="34" charset="0"/>
                        </a:rPr>
                        <a:t> metal</a:t>
                      </a:r>
                      <a:r>
                        <a:rPr lang="pl-PL" sz="1400" dirty="0" smtClean="0">
                          <a:effectLst/>
                          <a:latin typeface="Arial Black" pitchFamily="34" charset="0"/>
                        </a:rPr>
                        <a:t>)</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pallasites</a:t>
                      </a:r>
                      <a:r>
                        <a:rPr lang="pl-PL" sz="1400" dirty="0" smtClean="0">
                          <a:solidFill>
                            <a:schemeClr val="tx1"/>
                          </a:solidFill>
                          <a:effectLst/>
                          <a:latin typeface="Arial Black" pitchFamily="34" charset="0"/>
                        </a:rPr>
                        <a:t>, </a:t>
                      </a:r>
                      <a:r>
                        <a:rPr lang="pl-PL" sz="1400" dirty="0" err="1" smtClean="0">
                          <a:solidFill>
                            <a:schemeClr val="tx1"/>
                          </a:solidFill>
                          <a:effectLst/>
                          <a:latin typeface="Arial Black" pitchFamily="34" charset="0"/>
                        </a:rPr>
                        <a:t>Px-poor</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ureilites</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Px-poor</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brachinites</a:t>
                      </a:r>
                      <a:r>
                        <a:rPr lang="pl-PL" sz="1400" baseline="0" dirty="0" smtClean="0">
                          <a:solidFill>
                            <a:schemeClr val="tx1"/>
                          </a:solidFill>
                          <a:effectLst/>
                          <a:latin typeface="Arial Black" pitchFamily="34" charset="0"/>
                        </a:rPr>
                        <a:t>,</a:t>
                      </a:r>
                    </a:p>
                    <a:p>
                      <a:pPr algn="ctr">
                        <a:lnSpc>
                          <a:spcPct val="100000"/>
                        </a:lnSpc>
                        <a:spcAft>
                          <a:spcPts val="0"/>
                        </a:spcAft>
                      </a:pPr>
                      <a:r>
                        <a:rPr lang="pl-PL" sz="1400" baseline="0" dirty="0" err="1" smtClean="0">
                          <a:solidFill>
                            <a:schemeClr val="tx1"/>
                          </a:solidFill>
                          <a:effectLst/>
                          <a:latin typeface="Arial Black" pitchFamily="34" charset="0"/>
                        </a:rPr>
                        <a:t>olivine</a:t>
                      </a:r>
                      <a:r>
                        <a:rPr lang="pl-PL" sz="1400" baseline="0" dirty="0" smtClean="0">
                          <a:solidFill>
                            <a:schemeClr val="tx1"/>
                          </a:solidFill>
                          <a:effectLst/>
                          <a:latin typeface="Arial Black" pitchFamily="34" charset="0"/>
                        </a:rPr>
                        <a:t>-metal </a:t>
                      </a:r>
                      <a:r>
                        <a:rPr lang="pl-PL" sz="1400" baseline="0" dirty="0" err="1" smtClean="0">
                          <a:solidFill>
                            <a:schemeClr val="tx1"/>
                          </a:solidFill>
                          <a:effectLst/>
                          <a:latin typeface="Arial Black" pitchFamily="34" charset="0"/>
                        </a:rPr>
                        <a:t>partial</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melt</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residues</a:t>
                      </a:r>
                      <a:endParaRPr lang="pl-PL" sz="1400" dirty="0">
                        <a:solidFill>
                          <a:schemeClr val="tx1"/>
                        </a:solidFill>
                        <a:effectLst/>
                        <a:latin typeface="Arial Black" pitchFamily="34" charset="0"/>
                        <a:ea typeface="Candara"/>
                        <a:cs typeface="Times New Roman"/>
                      </a:endParaRPr>
                    </a:p>
                  </a:txBody>
                  <a:tcPr marL="68580" marR="68580" marT="0" marB="0" anchor="ctr"/>
                </a:tc>
              </a:tr>
              <a:tr h="898584">
                <a:tc vMerge="1">
                  <a:txBody>
                    <a:bodyPr/>
                    <a:lstStyle/>
                    <a:p>
                      <a:endParaRPr lang="pl-PL" dirty="0"/>
                    </a:p>
                  </a:txBody>
                  <a:tcPr/>
                </a:tc>
                <a:tc>
                  <a:txBody>
                    <a:bodyPr/>
                    <a:lstStyle/>
                    <a:p>
                      <a:pPr algn="ctr">
                        <a:lnSpc>
                          <a:spcPct val="150000"/>
                        </a:lnSpc>
                        <a:spcAft>
                          <a:spcPts val="0"/>
                        </a:spcAft>
                      </a:pPr>
                      <a:r>
                        <a:rPr lang="pl-PL" sz="1400">
                          <a:effectLst/>
                          <a:latin typeface="Arial Black" pitchFamily="34" charset="0"/>
                        </a:rPr>
                        <a:t>S (II)</a:t>
                      </a:r>
                    </a:p>
                    <a:p>
                      <a:pPr algn="ctr">
                        <a:lnSpc>
                          <a:spcPct val="150000"/>
                        </a:lnSpc>
                        <a:spcAft>
                          <a:spcPts val="0"/>
                        </a:spcAft>
                      </a:pPr>
                      <a:r>
                        <a:rPr lang="pl-PL" sz="1400">
                          <a:effectLst/>
                          <a:latin typeface="Arial Black" pitchFamily="34" charset="0"/>
                        </a:rPr>
                        <a:t> </a:t>
                      </a:r>
                      <a:endParaRPr lang="pl-PL" sz="140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en-US" sz="1400" dirty="0" err="1">
                          <a:effectLst/>
                          <a:latin typeface="Arial Black" pitchFamily="34" charset="0"/>
                        </a:rPr>
                        <a:t>Ol</a:t>
                      </a:r>
                      <a:r>
                        <a:rPr lang="en-US" sz="1400" dirty="0">
                          <a:effectLst/>
                          <a:latin typeface="Arial Black" pitchFamily="34" charset="0"/>
                        </a:rPr>
                        <a:t>&gt;&gt; </a:t>
                      </a:r>
                      <a:r>
                        <a:rPr lang="en-US" sz="1400" dirty="0" err="1">
                          <a:effectLst/>
                          <a:latin typeface="Arial Black" pitchFamily="34" charset="0"/>
                        </a:rPr>
                        <a:t>CPx</a:t>
                      </a:r>
                      <a:r>
                        <a:rPr lang="en-US" sz="1400" dirty="0">
                          <a:effectLst/>
                          <a:latin typeface="Arial Black" pitchFamily="34" charset="0"/>
                        </a:rPr>
                        <a:t> (+/- </a:t>
                      </a:r>
                      <a:r>
                        <a:rPr lang="pl-PL" sz="1400" dirty="0" err="1" smtClean="0">
                          <a:effectLst/>
                          <a:latin typeface="Arial Black" pitchFamily="34" charset="0"/>
                        </a:rPr>
                        <a:t>FeNi</a:t>
                      </a:r>
                      <a:r>
                        <a:rPr lang="pl-PL" sz="1400" baseline="0" dirty="0" smtClean="0">
                          <a:effectLst/>
                          <a:latin typeface="Arial Black" pitchFamily="34" charset="0"/>
                        </a:rPr>
                        <a:t> metal</a:t>
                      </a:r>
                      <a:r>
                        <a:rPr lang="en-US" sz="1400" dirty="0" smtClean="0">
                          <a:effectLst/>
                          <a:latin typeface="Arial Black" pitchFamily="34" charset="0"/>
                        </a:rPr>
                        <a:t>), </a:t>
                      </a:r>
                      <a:r>
                        <a:rPr lang="en-US" sz="1400" dirty="0">
                          <a:effectLst/>
                          <a:latin typeface="Arial Black" pitchFamily="34" charset="0"/>
                        </a:rPr>
                        <a:t/>
                      </a:r>
                      <a:br>
                        <a:rPr lang="en-US" sz="1400" dirty="0">
                          <a:effectLst/>
                          <a:latin typeface="Arial Black" pitchFamily="34" charset="0"/>
                        </a:rPr>
                      </a:br>
                      <a:r>
                        <a:rPr lang="en-US" sz="1400" dirty="0">
                          <a:effectLst/>
                          <a:latin typeface="Arial Black" pitchFamily="34" charset="0"/>
                        </a:rPr>
                        <a:t>(0,05 &lt; </a:t>
                      </a:r>
                      <a:r>
                        <a:rPr lang="en-US" sz="1400" dirty="0" err="1">
                          <a:effectLst/>
                          <a:latin typeface="Arial Black" pitchFamily="34" charset="0"/>
                        </a:rPr>
                        <a:t>CPx</a:t>
                      </a:r>
                      <a:r>
                        <a:rPr lang="en-US" sz="1400" dirty="0">
                          <a:effectLst/>
                          <a:latin typeface="Arial Black" pitchFamily="34" charset="0"/>
                        </a:rPr>
                        <a:t>/(</a:t>
                      </a:r>
                      <a:r>
                        <a:rPr lang="en-US" sz="1400" dirty="0" err="1">
                          <a:effectLst/>
                          <a:latin typeface="Arial Black" pitchFamily="34" charset="0"/>
                        </a:rPr>
                        <a:t>Ol+CPx</a:t>
                      </a:r>
                      <a:r>
                        <a:rPr lang="en-US" sz="1400" dirty="0">
                          <a:effectLst/>
                          <a:latin typeface="Arial Black" pitchFamily="34" charset="0"/>
                        </a:rPr>
                        <a:t>) &lt; 0,20)</a:t>
                      </a:r>
                      <a:r>
                        <a:rPr lang="en-US" sz="1400" baseline="30000" dirty="0">
                          <a:effectLst/>
                          <a:latin typeface="Arial Black" pitchFamily="34" charset="0"/>
                        </a:rPr>
                        <a:t> </a:t>
                      </a:r>
                      <a:r>
                        <a:rPr lang="en-US" sz="1400" baseline="30000" dirty="0" err="1">
                          <a:effectLst/>
                          <a:latin typeface="Arial Black" pitchFamily="34" charset="0"/>
                        </a:rPr>
                        <a:t>i</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CPx-bearings</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ureilites</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CPx-bearing</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brachinites</a:t>
                      </a:r>
                      <a:r>
                        <a:rPr lang="pl-PL" sz="1400" baseline="0" dirty="0" smtClean="0">
                          <a:solidFill>
                            <a:schemeClr val="tx1"/>
                          </a:solidFill>
                          <a:effectLst/>
                          <a:latin typeface="Arial Black" pitchFamily="34" charset="0"/>
                        </a:rPr>
                        <a:t>, </a:t>
                      </a:r>
                    </a:p>
                    <a:p>
                      <a:pPr algn="ctr">
                        <a:lnSpc>
                          <a:spcPct val="100000"/>
                        </a:lnSpc>
                        <a:spcAft>
                          <a:spcPts val="0"/>
                        </a:spcAft>
                      </a:pPr>
                      <a:r>
                        <a:rPr lang="pl-PL" sz="1400" baseline="0" dirty="0" err="1" smtClean="0">
                          <a:solidFill>
                            <a:schemeClr val="tx1"/>
                          </a:solidFill>
                          <a:effectLst/>
                          <a:latin typeface="Arial Black" pitchFamily="34" charset="0"/>
                        </a:rPr>
                        <a:t>olivine-CPx</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cumulate</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CPx-bearing</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pallasites</a:t>
                      </a:r>
                      <a:r>
                        <a:rPr lang="pl-PL" sz="1400" baseline="0" dirty="0" smtClean="0">
                          <a:solidFill>
                            <a:schemeClr val="tx1"/>
                          </a:solidFill>
                          <a:effectLst/>
                          <a:latin typeface="Arial Black" pitchFamily="34" charset="0"/>
                        </a:rPr>
                        <a:t>, </a:t>
                      </a:r>
                    </a:p>
                    <a:p>
                      <a:pPr algn="ctr">
                        <a:lnSpc>
                          <a:spcPct val="100000"/>
                        </a:lnSpc>
                        <a:spcAft>
                          <a:spcPts val="0"/>
                        </a:spcAft>
                      </a:pPr>
                      <a:r>
                        <a:rPr lang="pl-PL" sz="1400" baseline="0" dirty="0" err="1" smtClean="0">
                          <a:solidFill>
                            <a:schemeClr val="tx1"/>
                          </a:solidFill>
                          <a:effectLst/>
                          <a:latin typeface="Arial Black" pitchFamily="34" charset="0"/>
                        </a:rPr>
                        <a:t>highly</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metamorphosed</a:t>
                      </a:r>
                      <a:r>
                        <a:rPr lang="pl-PL" sz="1400" baseline="0" dirty="0" smtClean="0">
                          <a:solidFill>
                            <a:schemeClr val="tx1"/>
                          </a:solidFill>
                          <a:effectLst/>
                          <a:latin typeface="Arial Black" pitchFamily="34" charset="0"/>
                        </a:rPr>
                        <a:t>, C-</a:t>
                      </a:r>
                      <a:r>
                        <a:rPr lang="pl-PL" sz="1400" baseline="0" dirty="0" err="1" smtClean="0">
                          <a:solidFill>
                            <a:schemeClr val="tx1"/>
                          </a:solidFill>
                          <a:effectLst/>
                          <a:latin typeface="Arial Black" pitchFamily="34" charset="0"/>
                        </a:rPr>
                        <a:t>type</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assemblages</a:t>
                      </a:r>
                      <a:endParaRPr lang="pl-PL" sz="1400" dirty="0">
                        <a:solidFill>
                          <a:schemeClr val="tx1"/>
                        </a:solidFill>
                        <a:effectLst/>
                        <a:latin typeface="Arial Black" pitchFamily="34" charset="0"/>
                        <a:ea typeface="Candara"/>
                        <a:cs typeface="Times New Roman"/>
                      </a:endParaRPr>
                    </a:p>
                  </a:txBody>
                  <a:tcPr marL="68580" marR="68580" marT="0" marB="0" anchor="ctr"/>
                </a:tc>
              </a:tr>
              <a:tr h="588345">
                <a:tc vMerge="1">
                  <a:txBody>
                    <a:bodyPr/>
                    <a:lstStyle/>
                    <a:p>
                      <a:endParaRPr lang="pl-PL" dirty="0"/>
                    </a:p>
                  </a:txBody>
                  <a:tcPr/>
                </a:tc>
                <a:tc>
                  <a:txBody>
                    <a:bodyPr/>
                    <a:lstStyle/>
                    <a:p>
                      <a:pPr algn="ctr">
                        <a:lnSpc>
                          <a:spcPct val="150000"/>
                        </a:lnSpc>
                        <a:spcAft>
                          <a:spcPts val="0"/>
                        </a:spcAft>
                      </a:pPr>
                      <a:r>
                        <a:rPr lang="pl-PL" sz="1400" dirty="0">
                          <a:effectLst/>
                          <a:latin typeface="Arial Black" pitchFamily="34" charset="0"/>
                        </a:rPr>
                        <a:t>S (III</a:t>
                      </a:r>
                      <a:r>
                        <a:rPr lang="pl-PL" sz="1400" dirty="0" smtClean="0">
                          <a:effectLst/>
                          <a:latin typeface="Arial Black" pitchFamily="34" charset="0"/>
                        </a:rPr>
                        <a:t>)</a:t>
                      </a:r>
                      <a:r>
                        <a:rPr lang="en-US" sz="1400" dirty="0">
                          <a:effectLst/>
                          <a:latin typeface="Arial Black" pitchFamily="34" charset="0"/>
                        </a:rPr>
                        <a:t> </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en-US" sz="1400" dirty="0" err="1">
                          <a:effectLst/>
                          <a:latin typeface="Arial Black" pitchFamily="34" charset="0"/>
                        </a:rPr>
                        <a:t>Ol</a:t>
                      </a:r>
                      <a:r>
                        <a:rPr lang="en-US" sz="1400" dirty="0">
                          <a:effectLst/>
                          <a:latin typeface="Arial Black" pitchFamily="34" charset="0"/>
                        </a:rPr>
                        <a:t>&gt; </a:t>
                      </a:r>
                      <a:r>
                        <a:rPr lang="en-US" sz="1400" dirty="0" err="1">
                          <a:effectLst/>
                          <a:latin typeface="Arial Black" pitchFamily="34" charset="0"/>
                        </a:rPr>
                        <a:t>CPx</a:t>
                      </a:r>
                      <a:r>
                        <a:rPr lang="en-US" sz="1400" dirty="0">
                          <a:effectLst/>
                          <a:latin typeface="Arial Black" pitchFamily="34" charset="0"/>
                        </a:rPr>
                        <a:t> + </a:t>
                      </a:r>
                      <a:r>
                        <a:rPr lang="en-US" sz="1400" dirty="0" err="1">
                          <a:effectLst/>
                          <a:latin typeface="Arial Black" pitchFamily="34" charset="0"/>
                        </a:rPr>
                        <a:t>OPx</a:t>
                      </a:r>
                      <a:r>
                        <a:rPr lang="en-US" sz="1400" dirty="0">
                          <a:effectLst/>
                          <a:latin typeface="Arial Black" pitchFamily="34" charset="0"/>
                        </a:rPr>
                        <a:t> (+/- </a:t>
                      </a:r>
                      <a:r>
                        <a:rPr lang="pl-PL" sz="1400" dirty="0" err="1" smtClean="0">
                          <a:effectLst/>
                          <a:latin typeface="Arial Black" pitchFamily="34" charset="0"/>
                        </a:rPr>
                        <a:t>FeNi</a:t>
                      </a:r>
                      <a:r>
                        <a:rPr lang="pl-PL" sz="1400" baseline="0" dirty="0" smtClean="0">
                          <a:effectLst/>
                          <a:latin typeface="Arial Black" pitchFamily="34" charset="0"/>
                        </a:rPr>
                        <a:t> metal</a:t>
                      </a:r>
                      <a:r>
                        <a:rPr lang="en-US" sz="1400" dirty="0" smtClean="0">
                          <a:effectLst/>
                          <a:latin typeface="Arial Black" pitchFamily="34" charset="0"/>
                        </a:rPr>
                        <a:t>)</a:t>
                      </a:r>
                      <a:r>
                        <a:rPr lang="en-US" sz="1400" baseline="30000" dirty="0" smtClean="0">
                          <a:effectLst/>
                          <a:latin typeface="Arial Black" pitchFamily="34" charset="0"/>
                        </a:rPr>
                        <a:t> </a:t>
                      </a:r>
                      <a:r>
                        <a:rPr lang="en-US" sz="1400" baseline="30000" dirty="0">
                          <a:effectLst/>
                          <a:latin typeface="Arial Black" pitchFamily="34" charset="0"/>
                        </a:rPr>
                        <a:t>iv</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CPx</a:t>
                      </a:r>
                      <a:r>
                        <a:rPr lang="pl-PL" sz="1400" dirty="0" smtClean="0">
                          <a:solidFill>
                            <a:schemeClr val="tx1"/>
                          </a:solidFill>
                          <a:effectLst/>
                          <a:latin typeface="Arial Black" pitchFamily="34" charset="0"/>
                        </a:rPr>
                        <a:t>-</a:t>
                      </a:r>
                      <a:r>
                        <a:rPr lang="pl-PL" sz="1400" baseline="0" dirty="0" smtClean="0">
                          <a:solidFill>
                            <a:schemeClr val="tx1"/>
                          </a:solidFill>
                          <a:effectLst/>
                          <a:latin typeface="Arial Black" pitchFamily="34" charset="0"/>
                        </a:rPr>
                        <a:t> and </a:t>
                      </a:r>
                      <a:r>
                        <a:rPr lang="pl-PL" sz="1400" baseline="0" dirty="0" err="1" smtClean="0">
                          <a:solidFill>
                            <a:schemeClr val="tx1"/>
                          </a:solidFill>
                          <a:effectLst/>
                          <a:latin typeface="Arial Black" pitchFamily="34" charset="0"/>
                        </a:rPr>
                        <a:t>Opx-bearing</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ureilites</a:t>
                      </a:r>
                      <a:endParaRPr lang="pl-PL" sz="1400" dirty="0">
                        <a:solidFill>
                          <a:schemeClr val="tx1"/>
                        </a:solidFill>
                        <a:effectLst/>
                        <a:latin typeface="Arial Black" pitchFamily="34" charset="0"/>
                        <a:ea typeface="Candara"/>
                        <a:cs typeface="Times New Roman"/>
                      </a:endParaRPr>
                    </a:p>
                  </a:txBody>
                  <a:tcPr marL="68580" marR="68580" marT="0" marB="0" anchor="ctr"/>
                </a:tc>
              </a:tr>
              <a:tr h="898584">
                <a:tc vMerge="1">
                  <a:txBody>
                    <a:bodyPr/>
                    <a:lstStyle/>
                    <a:p>
                      <a:endParaRPr lang="pl-PL" dirty="0"/>
                    </a:p>
                  </a:txBody>
                  <a:tcPr/>
                </a:tc>
                <a:tc>
                  <a:txBody>
                    <a:bodyPr/>
                    <a:lstStyle/>
                    <a:p>
                      <a:pPr algn="ctr">
                        <a:lnSpc>
                          <a:spcPct val="150000"/>
                        </a:lnSpc>
                        <a:spcAft>
                          <a:spcPts val="0"/>
                        </a:spcAft>
                      </a:pPr>
                      <a:r>
                        <a:rPr lang="pl-PL" sz="1400" dirty="0">
                          <a:effectLst/>
                          <a:latin typeface="Arial Black" pitchFamily="34" charset="0"/>
                        </a:rPr>
                        <a:t>S (IV)</a:t>
                      </a:r>
                    </a:p>
                    <a:p>
                      <a:pPr algn="ctr">
                        <a:lnSpc>
                          <a:spcPct val="150000"/>
                        </a:lnSpc>
                        <a:spcAft>
                          <a:spcPts val="0"/>
                        </a:spcAft>
                      </a:pPr>
                      <a:r>
                        <a:rPr lang="en-US" sz="1400" dirty="0">
                          <a:effectLst/>
                          <a:latin typeface="Arial Black" pitchFamily="34" charset="0"/>
                        </a:rPr>
                        <a:t> </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en-US" sz="1400" dirty="0" err="1">
                          <a:effectLst/>
                          <a:latin typeface="Arial Black" pitchFamily="34" charset="0"/>
                        </a:rPr>
                        <a:t>Ol</a:t>
                      </a:r>
                      <a:r>
                        <a:rPr lang="en-US" sz="1400" dirty="0">
                          <a:effectLst/>
                          <a:latin typeface="Arial Black" pitchFamily="34" charset="0"/>
                        </a:rPr>
                        <a:t> + </a:t>
                      </a:r>
                      <a:r>
                        <a:rPr lang="en-US" sz="1400" dirty="0" err="1">
                          <a:effectLst/>
                          <a:latin typeface="Arial Black" pitchFamily="34" charset="0"/>
                        </a:rPr>
                        <a:t>OPx</a:t>
                      </a:r>
                      <a:r>
                        <a:rPr lang="en-US" sz="1400" dirty="0">
                          <a:effectLst/>
                          <a:latin typeface="Arial Black" pitchFamily="34" charset="0"/>
                        </a:rPr>
                        <a:t> (+/- </a:t>
                      </a:r>
                      <a:r>
                        <a:rPr lang="pl-PL" sz="1400" dirty="0" err="1" smtClean="0">
                          <a:effectLst/>
                          <a:latin typeface="Arial Black" pitchFamily="34" charset="0"/>
                        </a:rPr>
                        <a:t>FeNi</a:t>
                      </a:r>
                      <a:r>
                        <a:rPr lang="pl-PL" sz="1400" baseline="0" dirty="0" smtClean="0">
                          <a:effectLst/>
                          <a:latin typeface="Arial Black" pitchFamily="34" charset="0"/>
                        </a:rPr>
                        <a:t> metal</a:t>
                      </a:r>
                      <a:r>
                        <a:rPr lang="en-US" sz="1400" dirty="0" smtClean="0">
                          <a:effectLst/>
                          <a:latin typeface="Arial Black" pitchFamily="34" charset="0"/>
                        </a:rPr>
                        <a:t>)</a:t>
                      </a:r>
                      <a:r>
                        <a:rPr lang="en-US" sz="1400" baseline="30000" dirty="0" smtClean="0">
                          <a:effectLst/>
                          <a:latin typeface="Arial Black" pitchFamily="34" charset="0"/>
                        </a:rPr>
                        <a:t> </a:t>
                      </a:r>
                      <a:r>
                        <a:rPr lang="en-US" sz="1400" baseline="30000" dirty="0">
                          <a:effectLst/>
                          <a:latin typeface="Arial Black" pitchFamily="34" charset="0"/>
                        </a:rPr>
                        <a:t>iv</a:t>
                      </a:r>
                      <a:r>
                        <a:rPr lang="en-US" sz="1400" dirty="0">
                          <a:effectLst/>
                          <a:latin typeface="Arial Black" pitchFamily="34" charset="0"/>
                        </a:rPr>
                        <a:t>,</a:t>
                      </a:r>
                      <a:br>
                        <a:rPr lang="en-US" sz="1400" dirty="0">
                          <a:effectLst/>
                          <a:latin typeface="Arial Black" pitchFamily="34" charset="0"/>
                        </a:rPr>
                      </a:br>
                      <a:r>
                        <a:rPr lang="en-US" sz="1400" dirty="0">
                          <a:effectLst/>
                          <a:latin typeface="Arial Black" pitchFamily="34" charset="0"/>
                        </a:rPr>
                        <a:t> (0,20 &lt; </a:t>
                      </a:r>
                      <a:r>
                        <a:rPr lang="en-US" sz="1400" dirty="0" err="1">
                          <a:effectLst/>
                          <a:latin typeface="Arial Black" pitchFamily="34" charset="0"/>
                        </a:rPr>
                        <a:t>OPx</a:t>
                      </a:r>
                      <a:r>
                        <a:rPr lang="en-US" sz="1400" dirty="0">
                          <a:effectLst/>
                          <a:latin typeface="Arial Black" pitchFamily="34" charset="0"/>
                        </a:rPr>
                        <a:t>/(</a:t>
                      </a:r>
                      <a:r>
                        <a:rPr lang="en-US" sz="1400" dirty="0" err="1">
                          <a:effectLst/>
                          <a:latin typeface="Arial Black" pitchFamily="34" charset="0"/>
                        </a:rPr>
                        <a:t>Ol+OPx</a:t>
                      </a:r>
                      <a:r>
                        <a:rPr lang="en-US" sz="1400" dirty="0">
                          <a:effectLst/>
                          <a:latin typeface="Arial Black" pitchFamily="34" charset="0"/>
                        </a:rPr>
                        <a:t>) &lt; 0,50)</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Opx-bearing</a:t>
                      </a:r>
                      <a:r>
                        <a:rPr lang="pl-PL" sz="1400" dirty="0" smtClean="0">
                          <a:solidFill>
                            <a:schemeClr val="tx1"/>
                          </a:solidFill>
                          <a:effectLst/>
                          <a:latin typeface="Arial Black" pitchFamily="34" charset="0"/>
                        </a:rPr>
                        <a:t> </a:t>
                      </a:r>
                      <a:r>
                        <a:rPr lang="pl-PL" sz="1400" dirty="0" err="1" smtClean="0">
                          <a:solidFill>
                            <a:schemeClr val="tx1"/>
                          </a:solidFill>
                          <a:effectLst/>
                          <a:latin typeface="Arial Black" pitchFamily="34" charset="0"/>
                        </a:rPr>
                        <a:t>ureilites</a:t>
                      </a:r>
                      <a:r>
                        <a:rPr lang="pl-PL" sz="1400" dirty="0" smtClean="0">
                          <a:solidFill>
                            <a:schemeClr val="tx1"/>
                          </a:solidFill>
                          <a:effectLst/>
                          <a:latin typeface="Arial Black" pitchFamily="34" charset="0"/>
                        </a:rPr>
                        <a:t>, </a:t>
                      </a:r>
                      <a:r>
                        <a:rPr lang="pl-PL" sz="1400" dirty="0" err="1" smtClean="0">
                          <a:solidFill>
                            <a:schemeClr val="tx1"/>
                          </a:solidFill>
                          <a:effectLst/>
                          <a:latin typeface="Arial Black" pitchFamily="34" charset="0"/>
                        </a:rPr>
                        <a:t>lodranites</a:t>
                      </a:r>
                      <a:r>
                        <a:rPr lang="pl-PL" sz="1400" dirty="0" smtClean="0">
                          <a:solidFill>
                            <a:schemeClr val="tx1"/>
                          </a:solidFill>
                          <a:effectLst/>
                          <a:latin typeface="Arial Black" pitchFamily="34" charset="0"/>
                        </a:rPr>
                        <a:t>, </a:t>
                      </a:r>
                      <a:r>
                        <a:rPr lang="pl-PL" sz="1400" dirty="0" err="1" smtClean="0">
                          <a:solidFill>
                            <a:schemeClr val="tx1"/>
                          </a:solidFill>
                          <a:effectLst/>
                          <a:latin typeface="Arial Black" pitchFamily="34" charset="0"/>
                        </a:rPr>
                        <a:t>winonaites</a:t>
                      </a:r>
                      <a:r>
                        <a:rPr lang="pl-PL" sz="1400" dirty="0" smtClean="0">
                          <a:solidFill>
                            <a:schemeClr val="tx1"/>
                          </a:solidFill>
                          <a:effectLst/>
                          <a:latin typeface="Arial Black" pitchFamily="34" charset="0"/>
                        </a:rPr>
                        <a:t> &amp; IAB iron, </a:t>
                      </a:r>
                    </a:p>
                    <a:p>
                      <a:pPr algn="ctr">
                        <a:lnSpc>
                          <a:spcPct val="100000"/>
                        </a:lnSpc>
                        <a:spcAft>
                          <a:spcPts val="0"/>
                        </a:spcAft>
                      </a:pPr>
                      <a:r>
                        <a:rPr lang="pl-PL" sz="1400" b="1" dirty="0" smtClean="0">
                          <a:solidFill>
                            <a:schemeClr val="tx1"/>
                          </a:solidFill>
                          <a:effectLst/>
                          <a:latin typeface="Arial Black" pitchFamily="34" charset="0"/>
                        </a:rPr>
                        <a:t>H, L, LL chondrites</a:t>
                      </a:r>
                    </a:p>
                    <a:p>
                      <a:pPr algn="ctr">
                        <a:lnSpc>
                          <a:spcPct val="100000"/>
                        </a:lnSpc>
                        <a:spcAft>
                          <a:spcPts val="0"/>
                        </a:spcAft>
                      </a:pPr>
                      <a:r>
                        <a:rPr lang="pl-PL" sz="1400" b="1" dirty="0" smtClean="0">
                          <a:solidFill>
                            <a:schemeClr val="tx1"/>
                          </a:solidFill>
                          <a:effectLst/>
                          <a:latin typeface="Arial Black" pitchFamily="34" charset="0"/>
                          <a:ea typeface="Candara"/>
                          <a:cs typeface="Times New Roman"/>
                        </a:rPr>
                        <a:t>Zakłodzie</a:t>
                      </a:r>
                      <a:endParaRPr lang="pl-PL" sz="1400" b="1" dirty="0">
                        <a:solidFill>
                          <a:schemeClr val="tx1"/>
                        </a:solidFill>
                        <a:effectLst/>
                        <a:latin typeface="Arial Black" pitchFamily="34" charset="0"/>
                        <a:ea typeface="Candara"/>
                        <a:cs typeface="Times New Roman"/>
                      </a:endParaRPr>
                    </a:p>
                  </a:txBody>
                  <a:tcPr marL="68580" marR="68580" marT="0" marB="0" anchor="ctr"/>
                </a:tc>
              </a:tr>
              <a:tr h="633784">
                <a:tc vMerge="1">
                  <a:txBody>
                    <a:bodyPr/>
                    <a:lstStyle/>
                    <a:p>
                      <a:endParaRPr lang="pl-PL" dirty="0"/>
                    </a:p>
                  </a:txBody>
                  <a:tcPr/>
                </a:tc>
                <a:tc>
                  <a:txBody>
                    <a:bodyPr/>
                    <a:lstStyle/>
                    <a:p>
                      <a:pPr algn="ctr">
                        <a:lnSpc>
                          <a:spcPct val="150000"/>
                        </a:lnSpc>
                        <a:spcAft>
                          <a:spcPts val="0"/>
                        </a:spcAft>
                      </a:pPr>
                      <a:r>
                        <a:rPr lang="en-US" sz="1400" dirty="0">
                          <a:effectLst/>
                          <a:latin typeface="Arial Black" pitchFamily="34" charset="0"/>
                        </a:rPr>
                        <a:t>S (V)</a:t>
                      </a:r>
                      <a:endParaRPr lang="pl-PL" sz="1400" dirty="0">
                        <a:effectLst/>
                        <a:latin typeface="Arial Black" pitchFamily="34" charset="0"/>
                      </a:endParaRPr>
                    </a:p>
                    <a:p>
                      <a:pPr algn="ctr">
                        <a:lnSpc>
                          <a:spcPct val="150000"/>
                        </a:lnSpc>
                        <a:spcAft>
                          <a:spcPts val="0"/>
                        </a:spcAft>
                      </a:pPr>
                      <a:r>
                        <a:rPr lang="en-US" sz="1400" dirty="0">
                          <a:effectLst/>
                          <a:latin typeface="Arial Black" pitchFamily="34" charset="0"/>
                        </a:rPr>
                        <a:t> </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en-US" sz="1400" dirty="0" err="1">
                          <a:effectLst/>
                          <a:latin typeface="Arial Black" pitchFamily="34" charset="0"/>
                        </a:rPr>
                        <a:t>Ol</a:t>
                      </a:r>
                      <a:r>
                        <a:rPr lang="en-US" sz="1400" dirty="0">
                          <a:effectLst/>
                          <a:latin typeface="Arial Black" pitchFamily="34" charset="0"/>
                        </a:rPr>
                        <a:t> – </a:t>
                      </a:r>
                      <a:r>
                        <a:rPr lang="en-US" sz="1400" dirty="0" err="1">
                          <a:effectLst/>
                          <a:latin typeface="Arial Black" pitchFamily="34" charset="0"/>
                        </a:rPr>
                        <a:t>CPx</a:t>
                      </a:r>
                      <a:r>
                        <a:rPr lang="en-US" sz="1400" dirty="0">
                          <a:effectLst/>
                          <a:latin typeface="Arial Black" pitchFamily="34" charset="0"/>
                        </a:rPr>
                        <a:t> (+/- Me)</a:t>
                      </a:r>
                      <a:r>
                        <a:rPr lang="en-US" sz="1400" baseline="30000" dirty="0">
                          <a:effectLst/>
                          <a:latin typeface="Arial Black" pitchFamily="34" charset="0"/>
                        </a:rPr>
                        <a:t> iv</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lodranites</a:t>
                      </a:r>
                      <a:r>
                        <a:rPr lang="pl-PL" sz="1400" dirty="0" smtClean="0">
                          <a:solidFill>
                            <a:schemeClr val="tx1"/>
                          </a:solidFill>
                          <a:effectLst/>
                          <a:latin typeface="Arial Black" pitchFamily="34" charset="0"/>
                        </a:rPr>
                        <a:t>, </a:t>
                      </a:r>
                    </a:p>
                    <a:p>
                      <a:pPr algn="ctr">
                        <a:lnSpc>
                          <a:spcPct val="100000"/>
                        </a:lnSpc>
                        <a:spcAft>
                          <a:spcPts val="0"/>
                        </a:spcAft>
                      </a:pPr>
                      <a:r>
                        <a:rPr lang="pl-PL" sz="1400" b="1" dirty="0" err="1" smtClean="0">
                          <a:solidFill>
                            <a:schemeClr val="tx1"/>
                          </a:solidFill>
                          <a:effectLst/>
                          <a:latin typeface="Arial Black" pitchFamily="34" charset="0"/>
                        </a:rPr>
                        <a:t>CPx-basalt</a:t>
                      </a:r>
                      <a:r>
                        <a:rPr lang="pl-PL" sz="1400" b="1" baseline="0" dirty="0" smtClean="0">
                          <a:solidFill>
                            <a:schemeClr val="tx1"/>
                          </a:solidFill>
                          <a:effectLst/>
                          <a:latin typeface="Arial Black" pitchFamily="34" charset="0"/>
                        </a:rPr>
                        <a:t> </a:t>
                      </a:r>
                      <a:r>
                        <a:rPr lang="pl-PL" sz="1400" b="1" baseline="0" dirty="0" err="1" smtClean="0">
                          <a:solidFill>
                            <a:schemeClr val="tx1"/>
                          </a:solidFill>
                          <a:effectLst/>
                          <a:latin typeface="Arial Black" pitchFamily="34" charset="0"/>
                        </a:rPr>
                        <a:t>intusions</a:t>
                      </a:r>
                      <a:r>
                        <a:rPr lang="pl-PL" sz="1400" b="1" baseline="0" dirty="0" smtClean="0">
                          <a:solidFill>
                            <a:schemeClr val="tx1"/>
                          </a:solidFill>
                          <a:effectLst/>
                          <a:latin typeface="Arial Black" pitchFamily="34" charset="0"/>
                        </a:rPr>
                        <a:t> </a:t>
                      </a:r>
                      <a:r>
                        <a:rPr lang="pl-PL" sz="1400" b="1" baseline="0" dirty="0" err="1" smtClean="0">
                          <a:solidFill>
                            <a:schemeClr val="tx1"/>
                          </a:solidFill>
                          <a:effectLst/>
                          <a:latin typeface="Arial Black" pitchFamily="34" charset="0"/>
                        </a:rPr>
                        <a:t>into</a:t>
                      </a:r>
                      <a:r>
                        <a:rPr lang="pl-PL" sz="1400" b="1" baseline="0" dirty="0" smtClean="0">
                          <a:solidFill>
                            <a:schemeClr val="tx1"/>
                          </a:solidFill>
                          <a:effectLst/>
                          <a:latin typeface="Arial Black" pitchFamily="34" charset="0"/>
                        </a:rPr>
                        <a:t> H-</a:t>
                      </a:r>
                      <a:r>
                        <a:rPr lang="pl-PL" sz="1400" b="1" baseline="0" dirty="0" err="1" smtClean="0">
                          <a:solidFill>
                            <a:schemeClr val="tx1"/>
                          </a:solidFill>
                          <a:effectLst/>
                          <a:latin typeface="Arial Black" pitchFamily="34" charset="0"/>
                        </a:rPr>
                        <a:t>chondrite</a:t>
                      </a:r>
                      <a:r>
                        <a:rPr lang="pl-PL" sz="1400" b="1" baseline="0" dirty="0" smtClean="0">
                          <a:solidFill>
                            <a:schemeClr val="tx1"/>
                          </a:solidFill>
                          <a:effectLst/>
                          <a:latin typeface="Arial Black" pitchFamily="34" charset="0"/>
                        </a:rPr>
                        <a:t> </a:t>
                      </a:r>
                      <a:r>
                        <a:rPr lang="pl-PL" sz="1400" b="1" baseline="0" dirty="0" err="1" smtClean="0">
                          <a:solidFill>
                            <a:schemeClr val="tx1"/>
                          </a:solidFill>
                          <a:effectLst/>
                          <a:latin typeface="Arial Black" pitchFamily="34" charset="0"/>
                        </a:rPr>
                        <a:t>matrix</a:t>
                      </a:r>
                      <a:endParaRPr lang="pl-PL" sz="1400" b="1" dirty="0">
                        <a:solidFill>
                          <a:schemeClr val="tx1"/>
                        </a:solidFill>
                        <a:effectLst/>
                        <a:latin typeface="Arial Black" pitchFamily="34" charset="0"/>
                        <a:ea typeface="Candara"/>
                        <a:cs typeface="Times New Roman"/>
                      </a:endParaRPr>
                    </a:p>
                  </a:txBody>
                  <a:tcPr marL="68580" marR="68580" marT="0" marB="0" anchor="ctr"/>
                </a:tc>
              </a:tr>
              <a:tr h="827303">
                <a:tc vMerge="1">
                  <a:txBody>
                    <a:bodyPr/>
                    <a:lstStyle/>
                    <a:p>
                      <a:endParaRPr lang="pl-PL" dirty="0"/>
                    </a:p>
                  </a:txBody>
                  <a:tcPr/>
                </a:tc>
                <a:tc>
                  <a:txBody>
                    <a:bodyPr/>
                    <a:lstStyle/>
                    <a:p>
                      <a:pPr algn="ctr">
                        <a:lnSpc>
                          <a:spcPct val="150000"/>
                        </a:lnSpc>
                        <a:spcAft>
                          <a:spcPts val="0"/>
                        </a:spcAft>
                      </a:pPr>
                      <a:r>
                        <a:rPr lang="pl-PL" sz="1400">
                          <a:effectLst/>
                          <a:latin typeface="Arial Black" pitchFamily="34" charset="0"/>
                        </a:rPr>
                        <a:t>S (VI)</a:t>
                      </a:r>
                    </a:p>
                    <a:p>
                      <a:pPr algn="ctr">
                        <a:lnSpc>
                          <a:spcPct val="150000"/>
                        </a:lnSpc>
                        <a:spcAft>
                          <a:spcPts val="0"/>
                        </a:spcAft>
                      </a:pPr>
                      <a:r>
                        <a:rPr lang="pl-PL" sz="1400">
                          <a:effectLst/>
                          <a:latin typeface="Arial Black" pitchFamily="34" charset="0"/>
                        </a:rPr>
                        <a:t> </a:t>
                      </a:r>
                      <a:endParaRPr lang="pl-PL" sz="140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en-US" sz="1400" dirty="0" err="1">
                          <a:effectLst/>
                          <a:latin typeface="Arial Black" pitchFamily="34" charset="0"/>
                        </a:rPr>
                        <a:t>Ol</a:t>
                      </a:r>
                      <a:r>
                        <a:rPr lang="en-US" sz="1400" dirty="0">
                          <a:effectLst/>
                          <a:latin typeface="Arial Black" pitchFamily="34" charset="0"/>
                        </a:rPr>
                        <a:t> – </a:t>
                      </a:r>
                      <a:r>
                        <a:rPr lang="en-US" sz="1400" dirty="0" err="1">
                          <a:effectLst/>
                          <a:latin typeface="Arial Black" pitchFamily="34" charset="0"/>
                        </a:rPr>
                        <a:t>OPx</a:t>
                      </a:r>
                      <a:r>
                        <a:rPr lang="en-US" sz="1400" dirty="0">
                          <a:effectLst/>
                          <a:latin typeface="Arial Black" pitchFamily="34" charset="0"/>
                        </a:rPr>
                        <a:t> (+/- </a:t>
                      </a:r>
                      <a:r>
                        <a:rPr lang="pl-PL" sz="1400" dirty="0" err="1" smtClean="0">
                          <a:effectLst/>
                          <a:latin typeface="Arial Black" pitchFamily="34" charset="0"/>
                        </a:rPr>
                        <a:t>FeNi</a:t>
                      </a:r>
                      <a:r>
                        <a:rPr lang="pl-PL" sz="1400" baseline="0" dirty="0" smtClean="0">
                          <a:effectLst/>
                          <a:latin typeface="Arial Black" pitchFamily="34" charset="0"/>
                        </a:rPr>
                        <a:t> metal</a:t>
                      </a:r>
                      <a:r>
                        <a:rPr lang="en-US" sz="1400" dirty="0" smtClean="0">
                          <a:effectLst/>
                          <a:latin typeface="Arial Black" pitchFamily="34" charset="0"/>
                        </a:rPr>
                        <a:t>)</a:t>
                      </a:r>
                      <a:r>
                        <a:rPr lang="en-US" sz="1400" baseline="30000" dirty="0" smtClean="0">
                          <a:effectLst/>
                          <a:latin typeface="Arial Black" pitchFamily="34" charset="0"/>
                        </a:rPr>
                        <a:t> </a:t>
                      </a:r>
                      <a:r>
                        <a:rPr lang="en-US" sz="1400" baseline="30000" dirty="0">
                          <a:effectLst/>
                          <a:latin typeface="Arial Black" pitchFamily="34" charset="0"/>
                        </a:rPr>
                        <a:t>iv</a:t>
                      </a:r>
                      <a:endParaRPr lang="pl-PL" sz="140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siderophyres</a:t>
                      </a:r>
                      <a:r>
                        <a:rPr lang="pl-PL" sz="1400" dirty="0" smtClean="0">
                          <a:solidFill>
                            <a:schemeClr val="tx1"/>
                          </a:solidFill>
                          <a:effectLst/>
                          <a:latin typeface="Arial Black" pitchFamily="34" charset="0"/>
                        </a:rPr>
                        <a:t> (Steinbach),</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lodranites</a:t>
                      </a:r>
                      <a:r>
                        <a:rPr lang="pl-PL" sz="1400" baseline="0" dirty="0" smtClean="0">
                          <a:solidFill>
                            <a:schemeClr val="tx1"/>
                          </a:solidFill>
                          <a:effectLst/>
                          <a:latin typeface="Arial Black" pitchFamily="34" charset="0"/>
                        </a:rPr>
                        <a:t>, </a:t>
                      </a:r>
                    </a:p>
                    <a:p>
                      <a:pPr algn="ctr">
                        <a:lnSpc>
                          <a:spcPct val="100000"/>
                        </a:lnSpc>
                        <a:spcAft>
                          <a:spcPts val="0"/>
                        </a:spcAft>
                      </a:pPr>
                      <a:r>
                        <a:rPr lang="pl-PL" sz="1400" baseline="0" dirty="0" err="1" smtClean="0">
                          <a:solidFill>
                            <a:schemeClr val="tx1"/>
                          </a:solidFill>
                          <a:effectLst/>
                          <a:latin typeface="Arial Black" pitchFamily="34" charset="0"/>
                        </a:rPr>
                        <a:t>winonaites</a:t>
                      </a:r>
                      <a:r>
                        <a:rPr lang="pl-PL" sz="1400" baseline="0" dirty="0" smtClean="0">
                          <a:solidFill>
                            <a:schemeClr val="tx1"/>
                          </a:solidFill>
                          <a:effectLst/>
                          <a:latin typeface="Arial Black" pitchFamily="34" charset="0"/>
                        </a:rPr>
                        <a:t> &amp; IAB </a:t>
                      </a:r>
                      <a:r>
                        <a:rPr lang="pl-PL" sz="1400" baseline="0" dirty="0" err="1" smtClean="0">
                          <a:solidFill>
                            <a:schemeClr val="tx1"/>
                          </a:solidFill>
                          <a:effectLst/>
                          <a:latin typeface="Arial Black" pitchFamily="34" charset="0"/>
                        </a:rPr>
                        <a:t>irons</a:t>
                      </a:r>
                      <a:r>
                        <a:rPr lang="pl-PL" sz="1400" baseline="0" dirty="0" smtClean="0">
                          <a:solidFill>
                            <a:schemeClr val="tx1"/>
                          </a:solidFill>
                          <a:effectLst/>
                          <a:latin typeface="Arial Black" pitchFamily="34" charset="0"/>
                        </a:rPr>
                        <a:t>, </a:t>
                      </a:r>
                    </a:p>
                    <a:p>
                      <a:pPr algn="ctr">
                        <a:lnSpc>
                          <a:spcPct val="100000"/>
                        </a:lnSpc>
                        <a:spcAft>
                          <a:spcPts val="0"/>
                        </a:spcAft>
                      </a:pPr>
                      <a:r>
                        <a:rPr lang="pl-PL" sz="1400" baseline="0" dirty="0" err="1" smtClean="0">
                          <a:solidFill>
                            <a:schemeClr val="tx1"/>
                          </a:solidFill>
                          <a:effectLst/>
                          <a:latin typeface="Arial Black" pitchFamily="34" charset="0"/>
                        </a:rPr>
                        <a:t>subsolidus-reduced</a:t>
                      </a:r>
                      <a:r>
                        <a:rPr lang="pl-PL" sz="1400" baseline="0" dirty="0" smtClean="0">
                          <a:solidFill>
                            <a:schemeClr val="tx1"/>
                          </a:solidFill>
                          <a:effectLst/>
                          <a:latin typeface="Arial Black" pitchFamily="34" charset="0"/>
                        </a:rPr>
                        <a:t> chondrites, </a:t>
                      </a:r>
                    </a:p>
                    <a:p>
                      <a:pPr algn="ctr">
                        <a:lnSpc>
                          <a:spcPct val="100000"/>
                        </a:lnSpc>
                        <a:spcAft>
                          <a:spcPts val="0"/>
                        </a:spcAft>
                      </a:pPr>
                      <a:r>
                        <a:rPr lang="pl-PL" sz="1400" baseline="0" dirty="0" err="1" smtClean="0">
                          <a:solidFill>
                            <a:schemeClr val="tx1"/>
                          </a:solidFill>
                          <a:effectLst/>
                          <a:latin typeface="Arial Black" pitchFamily="34" charset="0"/>
                        </a:rPr>
                        <a:t>anorthosites</a:t>
                      </a:r>
                      <a:endParaRPr lang="pl-PL" sz="1400" dirty="0">
                        <a:solidFill>
                          <a:schemeClr val="tx1"/>
                        </a:solidFill>
                        <a:effectLst/>
                        <a:latin typeface="Arial Black" pitchFamily="34" charset="0"/>
                        <a:ea typeface="Candara"/>
                        <a:cs typeface="Times New Roman"/>
                      </a:endParaRPr>
                    </a:p>
                  </a:txBody>
                  <a:tcPr marL="68580" marR="68580" marT="0" marB="0" anchor="ctr"/>
                </a:tc>
              </a:tr>
              <a:tr h="1034129">
                <a:tc vMerge="1">
                  <a:txBody>
                    <a:bodyPr/>
                    <a:lstStyle/>
                    <a:p>
                      <a:endParaRPr lang="pl-PL" dirty="0"/>
                    </a:p>
                  </a:txBody>
                  <a:tcPr/>
                </a:tc>
                <a:tc>
                  <a:txBody>
                    <a:bodyPr/>
                    <a:lstStyle/>
                    <a:p>
                      <a:pPr algn="ctr">
                        <a:lnSpc>
                          <a:spcPct val="150000"/>
                        </a:lnSpc>
                        <a:spcAft>
                          <a:spcPts val="0"/>
                        </a:spcAft>
                      </a:pPr>
                      <a:r>
                        <a:rPr lang="pl-PL" sz="1400">
                          <a:effectLst/>
                          <a:latin typeface="Arial Black" pitchFamily="34" charset="0"/>
                        </a:rPr>
                        <a:t>S (VII)</a:t>
                      </a:r>
                      <a:endParaRPr lang="pl-PL" sz="1400" b="0">
                        <a:effectLst/>
                        <a:latin typeface="Arial Black" pitchFamily="34" charset="0"/>
                        <a:ea typeface="Candara"/>
                        <a:cs typeface="Times New Roman"/>
                      </a:endParaRPr>
                    </a:p>
                  </a:txBody>
                  <a:tcPr marL="68580" marR="68580" marT="0" marB="0" anchor="ctr"/>
                </a:tc>
                <a:tc>
                  <a:txBody>
                    <a:bodyPr/>
                    <a:lstStyle/>
                    <a:p>
                      <a:pPr algn="ctr">
                        <a:lnSpc>
                          <a:spcPct val="150000"/>
                        </a:lnSpc>
                        <a:spcAft>
                          <a:spcPts val="0"/>
                        </a:spcAft>
                      </a:pPr>
                      <a:r>
                        <a:rPr lang="en-US" sz="1400" dirty="0" err="1">
                          <a:effectLst/>
                          <a:latin typeface="Arial Black" pitchFamily="34" charset="0"/>
                        </a:rPr>
                        <a:t>Px</a:t>
                      </a:r>
                      <a:r>
                        <a:rPr lang="en-US" sz="1400" dirty="0">
                          <a:effectLst/>
                          <a:latin typeface="Arial Black" pitchFamily="34" charset="0"/>
                        </a:rPr>
                        <a:t> &gt; </a:t>
                      </a:r>
                      <a:r>
                        <a:rPr lang="en-US" sz="1400" dirty="0" err="1">
                          <a:effectLst/>
                          <a:latin typeface="Arial Black" pitchFamily="34" charset="0"/>
                        </a:rPr>
                        <a:t>Ol</a:t>
                      </a:r>
                      <a:r>
                        <a:rPr lang="en-US" sz="1400" dirty="0">
                          <a:effectLst/>
                          <a:latin typeface="Arial Black" pitchFamily="34" charset="0"/>
                        </a:rPr>
                        <a:t> </a:t>
                      </a:r>
                      <a:r>
                        <a:rPr lang="en-US" sz="1400" dirty="0" smtClean="0">
                          <a:effectLst/>
                          <a:latin typeface="Arial Black" pitchFamily="34" charset="0"/>
                        </a:rPr>
                        <a:t>(+/-)</a:t>
                      </a:r>
                      <a:endParaRPr lang="pl-PL" sz="1400" dirty="0">
                        <a:effectLst/>
                        <a:latin typeface="Arial Black" pitchFamily="34" charset="0"/>
                      </a:endParaRPr>
                    </a:p>
                    <a:p>
                      <a:pPr algn="ctr">
                        <a:lnSpc>
                          <a:spcPct val="150000"/>
                        </a:lnSpc>
                        <a:spcAft>
                          <a:spcPts val="0"/>
                        </a:spcAft>
                      </a:pPr>
                      <a:r>
                        <a:rPr lang="en-US" sz="1400" dirty="0">
                          <a:effectLst/>
                          <a:latin typeface="Arial Black" pitchFamily="34" charset="0"/>
                        </a:rPr>
                        <a:t>(</a:t>
                      </a:r>
                      <a:r>
                        <a:rPr lang="en-US" sz="1400" dirty="0" err="1">
                          <a:effectLst/>
                          <a:latin typeface="Arial Black" pitchFamily="34" charset="0"/>
                        </a:rPr>
                        <a:t>OPx</a:t>
                      </a:r>
                      <a:r>
                        <a:rPr lang="en-US" sz="1400" dirty="0">
                          <a:effectLst/>
                          <a:latin typeface="Arial Black" pitchFamily="34" charset="0"/>
                        </a:rPr>
                        <a:t> &gt; </a:t>
                      </a:r>
                      <a:r>
                        <a:rPr lang="en-US" sz="1400" dirty="0" err="1">
                          <a:effectLst/>
                          <a:latin typeface="Arial Black" pitchFamily="34" charset="0"/>
                        </a:rPr>
                        <a:t>CPx</a:t>
                      </a:r>
                      <a:r>
                        <a:rPr lang="en-US" sz="1400" dirty="0">
                          <a:effectLst/>
                          <a:latin typeface="Arial Black" pitchFamily="34" charset="0"/>
                        </a:rPr>
                        <a:t>)</a:t>
                      </a:r>
                      <a:endParaRPr lang="pl-PL" sz="1400" b="0" dirty="0">
                        <a:effectLst/>
                        <a:latin typeface="Arial Black" pitchFamily="34" charset="0"/>
                        <a:ea typeface="Candara"/>
                        <a:cs typeface="Times New Roman"/>
                      </a:endParaRPr>
                    </a:p>
                  </a:txBody>
                  <a:tcPr marL="68580" marR="68580" marT="0" marB="0" anchor="ctr"/>
                </a:tc>
                <a:tc>
                  <a:txBody>
                    <a:bodyPr/>
                    <a:lstStyle/>
                    <a:p>
                      <a:pPr algn="ctr">
                        <a:lnSpc>
                          <a:spcPct val="100000"/>
                        </a:lnSpc>
                        <a:spcAft>
                          <a:spcPts val="0"/>
                        </a:spcAft>
                      </a:pPr>
                      <a:r>
                        <a:rPr lang="pl-PL" sz="1400" dirty="0" err="1" smtClean="0">
                          <a:solidFill>
                            <a:schemeClr val="tx1"/>
                          </a:solidFill>
                          <a:effectLst/>
                          <a:latin typeface="Arial Black" pitchFamily="34" charset="0"/>
                        </a:rPr>
                        <a:t>mesosiderites</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siderophyres</a:t>
                      </a:r>
                      <a:r>
                        <a:rPr lang="pl-PL" sz="1400" baseline="0" dirty="0" smtClean="0">
                          <a:solidFill>
                            <a:schemeClr val="tx1"/>
                          </a:solidFill>
                          <a:effectLst/>
                          <a:latin typeface="Arial Black" pitchFamily="34" charset="0"/>
                        </a:rPr>
                        <a:t> </a:t>
                      </a:r>
                      <a:r>
                        <a:rPr lang="pl-PL" sz="1400" dirty="0" smtClean="0">
                          <a:solidFill>
                            <a:schemeClr val="tx1"/>
                          </a:solidFill>
                          <a:effectLst/>
                          <a:latin typeface="Arial Black" pitchFamily="34" charset="0"/>
                        </a:rPr>
                        <a:t>(Steinbach)</a:t>
                      </a:r>
                      <a:r>
                        <a:rPr lang="pl-PL" sz="1400" baseline="0" dirty="0" smtClean="0">
                          <a:solidFill>
                            <a:schemeClr val="tx1"/>
                          </a:solidFill>
                          <a:effectLst/>
                          <a:latin typeface="Arial Black" pitchFamily="34" charset="0"/>
                        </a:rPr>
                        <a:t>, </a:t>
                      </a:r>
                    </a:p>
                    <a:p>
                      <a:pPr algn="ctr">
                        <a:lnSpc>
                          <a:spcPct val="100000"/>
                        </a:lnSpc>
                        <a:spcAft>
                          <a:spcPts val="0"/>
                        </a:spcAft>
                      </a:pPr>
                      <a:r>
                        <a:rPr lang="pl-PL" sz="1400" baseline="0" dirty="0" err="1" smtClean="0">
                          <a:solidFill>
                            <a:schemeClr val="tx1"/>
                          </a:solidFill>
                          <a:effectLst/>
                          <a:latin typeface="Arial Black" pitchFamily="34" charset="0"/>
                        </a:rPr>
                        <a:t>lodranites</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winonaites</a:t>
                      </a:r>
                      <a:r>
                        <a:rPr lang="pl-PL" sz="1400" baseline="0" dirty="0" smtClean="0">
                          <a:solidFill>
                            <a:schemeClr val="tx1"/>
                          </a:solidFill>
                          <a:effectLst/>
                          <a:latin typeface="Arial Black" pitchFamily="34" charset="0"/>
                        </a:rPr>
                        <a:t> &amp; IAB </a:t>
                      </a:r>
                      <a:r>
                        <a:rPr lang="pl-PL" sz="1400" baseline="0" dirty="0" err="1" smtClean="0">
                          <a:solidFill>
                            <a:schemeClr val="tx1"/>
                          </a:solidFill>
                          <a:effectLst/>
                          <a:latin typeface="Arial Black" pitchFamily="34" charset="0"/>
                        </a:rPr>
                        <a:t>irons</a:t>
                      </a:r>
                      <a:r>
                        <a:rPr lang="pl-PL" sz="1400" baseline="0" dirty="0" smtClean="0">
                          <a:solidFill>
                            <a:schemeClr val="tx1"/>
                          </a:solidFill>
                          <a:effectLst/>
                          <a:latin typeface="Arial Black" pitchFamily="34" charset="0"/>
                        </a:rPr>
                        <a:t>,</a:t>
                      </a:r>
                    </a:p>
                    <a:p>
                      <a:pPr algn="ctr">
                        <a:lnSpc>
                          <a:spcPct val="100000"/>
                        </a:lnSpc>
                        <a:spcAft>
                          <a:spcPts val="0"/>
                        </a:spcAft>
                      </a:pP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CPx-poor</a:t>
                      </a:r>
                      <a:r>
                        <a:rPr lang="pl-PL" sz="1400" baseline="0" dirty="0" smtClean="0">
                          <a:solidFill>
                            <a:schemeClr val="tx1"/>
                          </a:solidFill>
                          <a:effectLst/>
                          <a:latin typeface="Arial Black" pitchFamily="34" charset="0"/>
                        </a:rPr>
                        <a:t> </a:t>
                      </a:r>
                      <a:r>
                        <a:rPr lang="pl-PL" sz="1400" baseline="0" dirty="0" err="1" smtClean="0">
                          <a:solidFill>
                            <a:schemeClr val="tx1"/>
                          </a:solidFill>
                          <a:effectLst/>
                          <a:latin typeface="Arial Black" pitchFamily="34" charset="0"/>
                        </a:rPr>
                        <a:t>mesosiderites</a:t>
                      </a:r>
                      <a:r>
                        <a:rPr lang="pl-PL" sz="1400" baseline="0" dirty="0" smtClean="0">
                          <a:solidFill>
                            <a:schemeClr val="tx1"/>
                          </a:solidFill>
                          <a:effectLst/>
                          <a:latin typeface="Arial Black" pitchFamily="34" charset="0"/>
                        </a:rPr>
                        <a:t>, </a:t>
                      </a:r>
                    </a:p>
                    <a:p>
                      <a:pPr algn="ctr">
                        <a:lnSpc>
                          <a:spcPct val="100000"/>
                        </a:lnSpc>
                        <a:spcAft>
                          <a:spcPts val="0"/>
                        </a:spcAft>
                      </a:pPr>
                      <a:r>
                        <a:rPr lang="pl-PL" sz="1400" baseline="0" dirty="0" err="1" smtClean="0">
                          <a:solidFill>
                            <a:schemeClr val="tx1"/>
                          </a:solidFill>
                          <a:effectLst/>
                          <a:latin typeface="Arial Black" pitchFamily="34" charset="0"/>
                        </a:rPr>
                        <a:t>subsolidus-reduced</a:t>
                      </a:r>
                      <a:r>
                        <a:rPr lang="pl-PL" sz="1400" baseline="0" dirty="0" smtClean="0">
                          <a:solidFill>
                            <a:schemeClr val="tx1"/>
                          </a:solidFill>
                          <a:effectLst/>
                          <a:latin typeface="Arial Black" pitchFamily="34" charset="0"/>
                        </a:rPr>
                        <a:t> chondrites, </a:t>
                      </a:r>
                    </a:p>
                    <a:p>
                      <a:pPr algn="ctr">
                        <a:lnSpc>
                          <a:spcPct val="100000"/>
                        </a:lnSpc>
                        <a:spcAft>
                          <a:spcPts val="0"/>
                        </a:spcAft>
                      </a:pPr>
                      <a:r>
                        <a:rPr lang="pl-PL" sz="1400" baseline="0" dirty="0" err="1" smtClean="0">
                          <a:solidFill>
                            <a:schemeClr val="tx1"/>
                          </a:solidFill>
                          <a:effectLst/>
                          <a:latin typeface="Arial Black" pitchFamily="34" charset="0"/>
                        </a:rPr>
                        <a:t>anorthosites</a:t>
                      </a:r>
                      <a:endParaRPr lang="pl-PL" sz="1400" dirty="0">
                        <a:solidFill>
                          <a:schemeClr val="tx1"/>
                        </a:solidFill>
                        <a:effectLst/>
                        <a:latin typeface="Arial Black" pitchFamily="34" charset="0"/>
                        <a:ea typeface="Candara"/>
                        <a:cs typeface="Times New Roman"/>
                      </a:endParaRPr>
                    </a:p>
                  </a:txBody>
                  <a:tcPr marL="68580" marR="68580" marT="0" marB="0" anchor="ctr"/>
                </a:tc>
              </a:tr>
              <a:tr h="620477">
                <a:tc>
                  <a:txBody>
                    <a:bodyPr/>
                    <a:lstStyle/>
                    <a:p>
                      <a:pPr algn="ctr">
                        <a:lnSpc>
                          <a:spcPct val="150000"/>
                        </a:lnSpc>
                        <a:spcAft>
                          <a:spcPts val="0"/>
                        </a:spcAft>
                      </a:pPr>
                      <a:r>
                        <a:rPr lang="pl-PL" sz="1600" dirty="0">
                          <a:effectLst/>
                          <a:latin typeface="Arial Black" pitchFamily="34" charset="0"/>
                        </a:rPr>
                        <a:t>Q</a:t>
                      </a:r>
                      <a:endParaRPr lang="pl-PL" sz="1600" dirty="0">
                        <a:effectLst/>
                        <a:latin typeface="Arial Black" pitchFamily="34" charset="0"/>
                        <a:ea typeface="Candara"/>
                        <a:cs typeface="Times New Roman"/>
                      </a:endParaRPr>
                    </a:p>
                  </a:txBody>
                  <a:tcPr marL="68580" marR="68580" marT="0" marB="0"/>
                </a:tc>
                <a:tc gridSpan="2">
                  <a:txBody>
                    <a:bodyPr/>
                    <a:lstStyle/>
                    <a:p>
                      <a:pPr algn="ctr">
                        <a:lnSpc>
                          <a:spcPct val="150000"/>
                        </a:lnSpc>
                        <a:spcAft>
                          <a:spcPts val="0"/>
                        </a:spcAft>
                      </a:pPr>
                      <a:r>
                        <a:rPr lang="pl-PL" sz="1400" dirty="0">
                          <a:effectLst/>
                          <a:latin typeface="Arial Black" pitchFamily="34" charset="0"/>
                        </a:rPr>
                        <a:t>Ol + </a:t>
                      </a:r>
                      <a:r>
                        <a:rPr lang="pl-PL" sz="1400" dirty="0" err="1">
                          <a:effectLst/>
                          <a:latin typeface="Arial Black" pitchFamily="34" charset="0"/>
                        </a:rPr>
                        <a:t>Px</a:t>
                      </a:r>
                      <a:r>
                        <a:rPr lang="pl-PL" sz="1400" dirty="0">
                          <a:effectLst/>
                          <a:latin typeface="Arial Black" pitchFamily="34" charset="0"/>
                        </a:rPr>
                        <a:t> (+ Me)</a:t>
                      </a:r>
                      <a:endParaRPr lang="pl-PL" sz="1400" dirty="0">
                        <a:effectLst/>
                        <a:latin typeface="Arial Black" pitchFamily="34" charset="0"/>
                        <a:ea typeface="Candara"/>
                        <a:cs typeface="Times New Roman"/>
                      </a:endParaRPr>
                    </a:p>
                  </a:txBody>
                  <a:tcPr marL="68580" marR="68580" marT="0" marB="0"/>
                </a:tc>
                <a:tc hMerge="1">
                  <a:txBody>
                    <a:bodyPr/>
                    <a:lstStyle/>
                    <a:p>
                      <a:pPr algn="ctr">
                        <a:lnSpc>
                          <a:spcPct val="150000"/>
                        </a:lnSpc>
                        <a:spcAft>
                          <a:spcPts val="0"/>
                        </a:spcAft>
                      </a:pPr>
                      <a:endParaRPr lang="pl-PL" sz="1200" dirty="0">
                        <a:effectLst/>
                        <a:latin typeface="Candara"/>
                        <a:ea typeface="Candara"/>
                        <a:cs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pl-PL" sz="1400" b="1" dirty="0" err="1" smtClean="0">
                          <a:solidFill>
                            <a:schemeClr val="tx1"/>
                          </a:solidFill>
                          <a:effectLst/>
                          <a:latin typeface="Arial Black" pitchFamily="34" charset="0"/>
                        </a:rPr>
                        <a:t>ordinary</a:t>
                      </a:r>
                      <a:r>
                        <a:rPr lang="pl-PL" sz="1400" b="1" dirty="0" smtClean="0">
                          <a:solidFill>
                            <a:schemeClr val="tx1"/>
                          </a:solidFill>
                          <a:effectLst/>
                          <a:latin typeface="Arial Black" pitchFamily="34" charset="0"/>
                        </a:rPr>
                        <a:t> </a:t>
                      </a:r>
                      <a:r>
                        <a:rPr lang="pl-PL" sz="1400" b="1" dirty="0" err="1" smtClean="0">
                          <a:solidFill>
                            <a:schemeClr val="tx1"/>
                          </a:solidFill>
                          <a:effectLst/>
                          <a:latin typeface="Arial Black" pitchFamily="34" charset="0"/>
                        </a:rPr>
                        <a:t>chondrites</a:t>
                      </a:r>
                      <a:endParaRPr lang="pl-PL" sz="1400" dirty="0">
                        <a:solidFill>
                          <a:schemeClr val="tx1"/>
                        </a:solidFill>
                        <a:effectLst/>
                        <a:latin typeface="Arial Black" pitchFamily="34" charset="0"/>
                        <a:ea typeface="Candara"/>
                        <a:cs typeface="Times New Roman"/>
                      </a:endParaRPr>
                    </a:p>
                  </a:txBody>
                  <a:tcPr marL="68580" marR="68580" marT="0" marB="0"/>
                </a:tc>
              </a:tr>
            </a:tbl>
          </a:graphicData>
        </a:graphic>
      </p:graphicFrame>
    </p:spTree>
    <p:extLst>
      <p:ext uri="{BB962C8B-B14F-4D97-AF65-F5344CB8AC3E}">
        <p14:creationId xmlns:p14="http://schemas.microsoft.com/office/powerpoint/2010/main" val="3586943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http://www.psrd.hawaii.edu/WebImg/protoplanets.gif"/>
          <p:cNvPicPr>
            <a:picLocks noChangeAspect="1" noChangeArrowheads="1"/>
          </p:cNvPicPr>
          <p:nvPr/>
        </p:nvPicPr>
        <p:blipFill>
          <a:blip r:embed="rId2" cstate="print"/>
          <a:srcRect/>
          <a:stretch>
            <a:fillRect/>
          </a:stretch>
        </p:blipFill>
        <p:spPr bwMode="auto">
          <a:xfrm>
            <a:off x="0" y="0"/>
            <a:ext cx="5924550" cy="3057526"/>
          </a:xfrm>
          <a:prstGeom prst="rect">
            <a:avLst/>
          </a:prstGeom>
          <a:noFill/>
        </p:spPr>
      </p:pic>
      <p:pic>
        <p:nvPicPr>
          <p:cNvPr id="40962" name="Picture 2" descr="http://www.observeasteroids.org/images/geo1.jpg"/>
          <p:cNvPicPr>
            <a:picLocks noChangeAspect="1" noChangeArrowheads="1"/>
          </p:cNvPicPr>
          <p:nvPr/>
        </p:nvPicPr>
        <p:blipFill>
          <a:blip r:embed="rId3" cstate="print"/>
          <a:srcRect/>
          <a:stretch>
            <a:fillRect/>
          </a:stretch>
        </p:blipFill>
        <p:spPr bwMode="auto">
          <a:xfrm>
            <a:off x="3419872" y="0"/>
            <a:ext cx="5773273" cy="6863780"/>
          </a:xfrm>
          <a:prstGeom prst="rect">
            <a:avLst/>
          </a:prstGeom>
          <a:noFill/>
        </p:spPr>
      </p:pic>
      <p:pic>
        <p:nvPicPr>
          <p:cNvPr id="40964" name="Picture 4" descr="http://wisp.physics.wisc.edu/astro104/lecture28/F08_08.jpg"/>
          <p:cNvPicPr>
            <a:picLocks noChangeAspect="1" noChangeArrowheads="1"/>
          </p:cNvPicPr>
          <p:nvPr/>
        </p:nvPicPr>
        <p:blipFill>
          <a:blip r:embed="rId4" cstate="print"/>
          <a:srcRect/>
          <a:stretch>
            <a:fillRect/>
          </a:stretch>
        </p:blipFill>
        <p:spPr bwMode="auto">
          <a:xfrm>
            <a:off x="-216328" y="3068960"/>
            <a:ext cx="6236128" cy="3789040"/>
          </a:xfrm>
          <a:prstGeom prst="rect">
            <a:avLst/>
          </a:prstGeom>
          <a:noFill/>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slide(fromBottom)">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 calcmode="lin" valueType="num">
                                      <p:cBhvr>
                                        <p:cTn id="12" dur="1000" fill="hold"/>
                                        <p:tgtEl>
                                          <p:spTgt spid="40962"/>
                                        </p:tgtEl>
                                        <p:attrNameLst>
                                          <p:attrName>ppt_w</p:attrName>
                                        </p:attrNameLst>
                                      </p:cBhvr>
                                      <p:tavLst>
                                        <p:tav tm="0">
                                          <p:val>
                                            <p:strVal val="#ppt_w*0.70"/>
                                          </p:val>
                                        </p:tav>
                                        <p:tav tm="100000">
                                          <p:val>
                                            <p:strVal val="#ppt_w"/>
                                          </p:val>
                                        </p:tav>
                                      </p:tavLst>
                                    </p:anim>
                                    <p:anim calcmode="lin" valueType="num">
                                      <p:cBhvr>
                                        <p:cTn id="13" dur="1000" fill="hold"/>
                                        <p:tgtEl>
                                          <p:spTgt spid="40962"/>
                                        </p:tgtEl>
                                        <p:attrNameLst>
                                          <p:attrName>ppt_h</p:attrName>
                                        </p:attrNameLst>
                                      </p:cBhvr>
                                      <p:tavLst>
                                        <p:tav tm="0">
                                          <p:val>
                                            <p:strVal val="#ppt_h"/>
                                          </p:val>
                                        </p:tav>
                                        <p:tav tm="100000">
                                          <p:val>
                                            <p:strVal val="#ppt_h"/>
                                          </p:val>
                                        </p:tav>
                                      </p:tavLst>
                                    </p:anim>
                                    <p:animEffect transition="in" filter="fade">
                                      <p:cBhvr>
                                        <p:cTn id="14" dur="1000"/>
                                        <p:tgtEl>
                                          <p:spTgt spid="4096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0964"/>
                                        </p:tgtEl>
                                        <p:attrNameLst>
                                          <p:attrName>style.visibility</p:attrName>
                                        </p:attrNameLst>
                                      </p:cBhvr>
                                      <p:to>
                                        <p:strVal val="visible"/>
                                      </p:to>
                                    </p:set>
                                    <p:animEffect transition="in" filter="blinds(horizontal)">
                                      <p:cBhvr>
                                        <p:cTn id="19"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5" descr="D:\OBRAZKI\Moon15.jpg"/>
          <p:cNvPicPr>
            <a:picLocks noChangeAspect="1" noChangeArrowheads="1"/>
          </p:cNvPicPr>
          <p:nvPr/>
        </p:nvPicPr>
        <p:blipFill>
          <a:blip r:embed="rId2" cstate="print"/>
          <a:srcRect/>
          <a:stretch>
            <a:fillRect/>
          </a:stretch>
        </p:blipFill>
        <p:spPr bwMode="auto">
          <a:xfrm>
            <a:off x="-4876800" y="-4191000"/>
            <a:ext cx="18316575" cy="17649825"/>
          </a:xfrm>
          <a:prstGeom prst="rect">
            <a:avLst/>
          </a:prstGeom>
          <a:noFill/>
        </p:spPr>
      </p:pic>
      <p:sp>
        <p:nvSpPr>
          <p:cNvPr id="8" name="Prostokąt 9"/>
          <p:cNvSpPr>
            <a:spLocks noChangeArrowheads="1"/>
          </p:cNvSpPr>
          <p:nvPr/>
        </p:nvSpPr>
        <p:spPr bwMode="auto">
          <a:xfrm>
            <a:off x="5328988" y="6585270"/>
            <a:ext cx="1096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sz="1100" i="1" dirty="0">
                <a:latin typeface="Trebuchet MS" pitchFamily="34" charset="0"/>
              </a:rPr>
              <a:t>www.nasa.gov</a:t>
            </a:r>
            <a:endParaRPr lang="en-GB" sz="1100" i="1" dirty="0">
              <a:latin typeface="Trebuchet MS" pitchFamily="34" charset="0"/>
            </a:endParaRPr>
          </a:p>
        </p:txBody>
      </p:sp>
      <p:pic>
        <p:nvPicPr>
          <p:cNvPr id="4" name="Picture 3" descr="cool_carrot"/>
          <p:cNvPicPr>
            <a:picLocks noChangeAspect="1" noChangeArrowheads="1" noCrop="1"/>
          </p:cNvPicPr>
          <p:nvPr/>
        </p:nvPicPr>
        <p:blipFill>
          <a:blip r:embed="rId3" cstate="print"/>
          <a:srcRect/>
          <a:stretch>
            <a:fillRect/>
          </a:stretch>
        </p:blipFill>
        <p:spPr bwMode="auto">
          <a:xfrm>
            <a:off x="2743200" y="3810000"/>
            <a:ext cx="2039938" cy="2209800"/>
          </a:xfrm>
          <a:prstGeom prst="rect">
            <a:avLst/>
          </a:prstGeom>
          <a:noFill/>
        </p:spPr>
      </p:pic>
      <p:sp>
        <p:nvSpPr>
          <p:cNvPr id="5" name="Tytuł 1"/>
          <p:cNvSpPr txBox="1">
            <a:spLocks/>
          </p:cNvSpPr>
          <p:nvPr/>
        </p:nvSpPr>
        <p:spPr>
          <a:xfrm>
            <a:off x="5436096" y="1628800"/>
            <a:ext cx="3168352" cy="792088"/>
          </a:xfrm>
          <a:prstGeom prst="rect">
            <a:avLst/>
          </a:prstGeom>
          <a:scene3d>
            <a:camera prst="perspectiveRelaxedModerately"/>
            <a:lightRig rig="threePt" dir="t"/>
          </a:scene3d>
        </p:spPr>
        <p:txBody>
          <a:bodyPr>
            <a:no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pl-PL" sz="4000" b="0" i="0" u="none" strike="noStrike" kern="0" cap="none" spc="0" normalizeH="0" baseline="0" noProof="0" dirty="0" err="1" smtClean="0">
                <a:ln>
                  <a:noFill/>
                </a:ln>
                <a:solidFill>
                  <a:srgbClr val="E60000"/>
                </a:solidFill>
                <a:effectLst>
                  <a:outerShdw blurRad="38100" dist="38100" dir="2700000" algn="tl">
                    <a:srgbClr val="000000">
                      <a:alpha val="43137"/>
                    </a:srgbClr>
                  </a:outerShdw>
                </a:effectLst>
                <a:uLnTx/>
                <a:uFillTx/>
                <a:latin typeface="Arial Black" pitchFamily="34" charset="0"/>
                <a:ea typeface="+mj-ea"/>
                <a:cs typeface="+mj-cs"/>
              </a:rPr>
              <a:t>Thank</a:t>
            </a:r>
            <a:r>
              <a:rPr kumimoji="0" lang="pl-PL" sz="4000" b="0" i="0" u="none" strike="noStrike" kern="0" cap="none" spc="0" normalizeH="0" baseline="0" noProof="0" dirty="0" smtClean="0">
                <a:ln>
                  <a:noFill/>
                </a:ln>
                <a:solidFill>
                  <a:srgbClr val="E60000"/>
                </a:solidFill>
                <a:effectLst>
                  <a:outerShdw blurRad="38100" dist="38100" dir="2700000" algn="tl">
                    <a:srgbClr val="000000">
                      <a:alpha val="43137"/>
                    </a:srgbClr>
                  </a:outerShdw>
                </a:effectLst>
                <a:uLnTx/>
                <a:uFillTx/>
                <a:latin typeface="Arial Black" pitchFamily="34" charset="0"/>
                <a:ea typeface="+mj-ea"/>
                <a:cs typeface="+mj-cs"/>
              </a:rPr>
              <a:t> </a:t>
            </a:r>
            <a:r>
              <a:rPr kumimoji="0" lang="pl-PL" sz="4000" b="0" i="0" u="none" strike="noStrike" kern="0" cap="none" spc="0" normalizeH="0" baseline="0" noProof="0" dirty="0" err="1" smtClean="0">
                <a:ln>
                  <a:noFill/>
                </a:ln>
                <a:solidFill>
                  <a:srgbClr val="E60000"/>
                </a:solidFill>
                <a:effectLst>
                  <a:outerShdw blurRad="38100" dist="38100" dir="2700000" algn="tl">
                    <a:srgbClr val="000000">
                      <a:alpha val="43137"/>
                    </a:srgbClr>
                  </a:outerShdw>
                </a:effectLst>
                <a:uLnTx/>
                <a:uFillTx/>
                <a:latin typeface="Arial Black" pitchFamily="34" charset="0"/>
                <a:ea typeface="+mj-ea"/>
                <a:cs typeface="+mj-cs"/>
              </a:rPr>
              <a:t>you</a:t>
            </a:r>
            <a:endParaRPr kumimoji="0" lang="pl-PL" sz="4000" b="0" i="0" u="none" strike="noStrike" kern="0" cap="none" spc="0" normalizeH="0" baseline="0" noProof="0" dirty="0">
              <a:ln>
                <a:noFill/>
              </a:ln>
              <a:solidFill>
                <a:srgbClr val="E60000"/>
              </a:solidFill>
              <a:effectLst>
                <a:outerShdw blurRad="38100" dist="38100" dir="2700000" algn="tl">
                  <a:srgbClr val="000000">
                    <a:alpha val="43137"/>
                  </a:srgbClr>
                </a:outerShdw>
              </a:effectLst>
              <a:uLnTx/>
              <a:uFillTx/>
              <a:latin typeface="Arial Black" pitchFamily="34" charset="0"/>
              <a:ea typeface="+mj-ea"/>
              <a:cs typeface="+mj-cs"/>
            </a:endParaRPr>
          </a:p>
        </p:txBody>
      </p:sp>
    </p:spTree>
    <p:extLst>
      <p:ext uri="{BB962C8B-B14F-4D97-AF65-F5344CB8AC3E}">
        <p14:creationId xmlns:p14="http://schemas.microsoft.com/office/powerpoint/2010/main" val="32406190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teorites.wustl.edu/finds_fal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7" y="1340768"/>
            <a:ext cx="9144000" cy="5112568"/>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251520" y="332656"/>
            <a:ext cx="8568952" cy="523220"/>
          </a:xfrm>
          <a:prstGeom prst="rect">
            <a:avLst/>
          </a:prstGeom>
        </p:spPr>
        <p:txBody>
          <a:bodyPr wrap="square">
            <a:spAutoFit/>
          </a:bodyPr>
          <a:lstStyle/>
          <a:p>
            <a:pPr lvl="0" algn="ctr"/>
            <a:r>
              <a:rPr lang="pl-PL" sz="2800" dirty="0" smtClean="0">
                <a:solidFill>
                  <a:srgbClr val="9BBB59">
                    <a:lumMod val="50000"/>
                  </a:srgbClr>
                </a:solidFill>
                <a:latin typeface="Arial Black" pitchFamily="34" charset="0"/>
              </a:rPr>
              <a:t>EXTRATERRESTRIAL MATTER ON EARTH</a:t>
            </a:r>
            <a:endParaRPr lang="pl-PL" sz="2800" dirty="0">
              <a:solidFill>
                <a:srgbClr val="9BBB59">
                  <a:lumMod val="50000"/>
                </a:srgbClr>
              </a:solidFill>
              <a:latin typeface="Arial Black" pitchFamily="34" charset="0"/>
            </a:endParaRPr>
          </a:p>
        </p:txBody>
      </p:sp>
      <p:sp>
        <p:nvSpPr>
          <p:cNvPr id="8" name="Prostokąt 7"/>
          <p:cNvSpPr/>
          <p:nvPr/>
        </p:nvSpPr>
        <p:spPr>
          <a:xfrm>
            <a:off x="7488000" y="5328000"/>
            <a:ext cx="1622817" cy="584775"/>
          </a:xfrm>
          <a:prstGeom prst="rect">
            <a:avLst/>
          </a:prstGeom>
        </p:spPr>
        <p:txBody>
          <a:bodyPr wrap="none">
            <a:spAutoFit/>
          </a:bodyPr>
          <a:lstStyle/>
          <a:p>
            <a:r>
              <a:rPr lang="pl-PL" sz="1600" i="1" dirty="0" err="1" smtClean="0"/>
              <a:t>prepared</a:t>
            </a:r>
            <a:r>
              <a:rPr lang="pl-PL" sz="1600" i="1" dirty="0" smtClean="0"/>
              <a:t> by</a:t>
            </a:r>
          </a:p>
          <a:p>
            <a:r>
              <a:rPr lang="pl-PL" sz="1600" b="1" dirty="0" err="1" smtClean="0"/>
              <a:t>Randy</a:t>
            </a:r>
            <a:r>
              <a:rPr lang="pl-PL" sz="1600" b="1" dirty="0" smtClean="0"/>
              <a:t> </a:t>
            </a:r>
            <a:r>
              <a:rPr lang="pl-PL" sz="1600" b="1" dirty="0"/>
              <a:t>L. </a:t>
            </a:r>
            <a:r>
              <a:rPr lang="pl-PL" sz="1600" b="1" dirty="0" err="1"/>
              <a:t>Korotev</a:t>
            </a:r>
            <a:endParaRPr lang="pl-PL" sz="1600" b="1" dirty="0"/>
          </a:p>
        </p:txBody>
      </p:sp>
    </p:spTree>
    <p:extLst>
      <p:ext uri="{BB962C8B-B14F-4D97-AF65-F5344CB8AC3E}">
        <p14:creationId xmlns:p14="http://schemas.microsoft.com/office/powerpoint/2010/main" val="39314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heckerboard(across)">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0" y="0"/>
            <a:ext cx="9144000" cy="1200329"/>
          </a:xfrm>
          <a:prstGeom prst="rect">
            <a:avLst/>
          </a:prstGeom>
          <a:noFill/>
        </p:spPr>
        <p:txBody>
          <a:bodyPr wrap="square" rtlCol="0">
            <a:spAutoFit/>
          </a:bodyPr>
          <a:lstStyle/>
          <a:p>
            <a:pPr algn="ctr"/>
            <a:r>
              <a:rPr lang="pl-PL" sz="7200" dirty="0" smtClean="0">
                <a:solidFill>
                  <a:schemeClr val="accent3">
                    <a:lumMod val="50000"/>
                  </a:schemeClr>
                </a:solidFill>
                <a:latin typeface="Arial Black" pitchFamily="34" charset="0"/>
              </a:rPr>
              <a:t>CLASSIFICATION</a:t>
            </a:r>
            <a:endParaRPr lang="pl-PL" sz="7200" dirty="0">
              <a:solidFill>
                <a:schemeClr val="accent3">
                  <a:lumMod val="50000"/>
                </a:schemeClr>
              </a:solidFill>
              <a:latin typeface="Arial Black"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0" y="1098014"/>
            <a:ext cx="3995936" cy="3800822"/>
          </a:xfrm>
          <a:prstGeom prst="rect">
            <a:avLst/>
          </a:prstGeom>
          <a:noFill/>
          <a:ln w="9525">
            <a:noFill/>
            <a:miter lim="800000"/>
            <a:headEnd/>
            <a:tailEnd/>
          </a:ln>
        </p:spPr>
      </p:pic>
      <p:sp>
        <p:nvSpPr>
          <p:cNvPr id="5" name="pole tekstowe 4"/>
          <p:cNvSpPr txBox="1"/>
          <p:nvPr/>
        </p:nvSpPr>
        <p:spPr>
          <a:xfrm>
            <a:off x="179512" y="4221088"/>
            <a:ext cx="1915909" cy="646331"/>
          </a:xfrm>
          <a:prstGeom prst="rect">
            <a:avLst/>
          </a:prstGeom>
          <a:noFill/>
        </p:spPr>
        <p:txBody>
          <a:bodyPr wrap="none" rtlCol="0">
            <a:spAutoFit/>
          </a:bodyPr>
          <a:lstStyle/>
          <a:p>
            <a:r>
              <a:rPr lang="pl-PL" dirty="0" smtClean="0">
                <a:solidFill>
                  <a:schemeClr val="bg2">
                    <a:lumMod val="25000"/>
                  </a:schemeClr>
                </a:solidFill>
                <a:latin typeface="Arial Black" pitchFamily="34" charset="0"/>
              </a:rPr>
              <a:t>Pułtusk</a:t>
            </a:r>
          </a:p>
          <a:p>
            <a:r>
              <a:rPr lang="pl-PL" dirty="0" err="1" smtClean="0">
                <a:solidFill>
                  <a:schemeClr val="bg2">
                    <a:lumMod val="25000"/>
                  </a:schemeClr>
                </a:solidFill>
                <a:latin typeface="Arial Black" pitchFamily="34" charset="0"/>
              </a:rPr>
              <a:t>Chondrite</a:t>
            </a:r>
            <a:r>
              <a:rPr lang="pl-PL" dirty="0" smtClean="0">
                <a:solidFill>
                  <a:schemeClr val="bg2">
                    <a:lumMod val="25000"/>
                  </a:schemeClr>
                </a:solidFill>
                <a:latin typeface="Arial Black" pitchFamily="34" charset="0"/>
              </a:rPr>
              <a:t>  H5</a:t>
            </a:r>
            <a:endParaRPr lang="pl-PL" dirty="0">
              <a:solidFill>
                <a:schemeClr val="bg2">
                  <a:lumMod val="25000"/>
                </a:schemeClr>
              </a:solidFill>
              <a:latin typeface="Arial Black"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3943559" y="4132968"/>
            <a:ext cx="5200441" cy="2725031"/>
          </a:xfrm>
          <a:prstGeom prst="rect">
            <a:avLst/>
          </a:prstGeom>
          <a:noFill/>
          <a:ln w="9525">
            <a:noFill/>
            <a:miter lim="800000"/>
            <a:headEnd/>
            <a:tailEnd/>
          </a:ln>
        </p:spPr>
      </p:pic>
      <p:sp>
        <p:nvSpPr>
          <p:cNvPr id="6" name="pole tekstowe 5"/>
          <p:cNvSpPr txBox="1"/>
          <p:nvPr/>
        </p:nvSpPr>
        <p:spPr>
          <a:xfrm>
            <a:off x="3995936" y="4149080"/>
            <a:ext cx="2924840" cy="369332"/>
          </a:xfrm>
          <a:prstGeom prst="rect">
            <a:avLst/>
          </a:prstGeom>
          <a:noFill/>
        </p:spPr>
        <p:txBody>
          <a:bodyPr wrap="none" rtlCol="0">
            <a:spAutoFit/>
          </a:bodyPr>
          <a:lstStyle/>
          <a:p>
            <a:r>
              <a:rPr lang="pl-PL" dirty="0" smtClean="0">
                <a:solidFill>
                  <a:schemeClr val="bg2">
                    <a:lumMod val="25000"/>
                  </a:schemeClr>
                </a:solidFill>
                <a:latin typeface="Arial Black" pitchFamily="34" charset="0"/>
              </a:rPr>
              <a:t>Łowicz   </a:t>
            </a:r>
            <a:r>
              <a:rPr lang="pl-PL" dirty="0" err="1" smtClean="0">
                <a:solidFill>
                  <a:schemeClr val="bg2">
                    <a:lumMod val="25000"/>
                  </a:schemeClr>
                </a:solidFill>
                <a:latin typeface="Arial Black" pitchFamily="34" charset="0"/>
              </a:rPr>
              <a:t>Mesosiderite</a:t>
            </a:r>
            <a:endParaRPr lang="pl-PL" dirty="0">
              <a:solidFill>
                <a:schemeClr val="bg2">
                  <a:lumMod val="25000"/>
                </a:schemeClr>
              </a:solidFill>
              <a:latin typeface="Arial Black"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a:off x="5847536" y="1124745"/>
            <a:ext cx="3296463" cy="3024335"/>
          </a:xfrm>
          <a:prstGeom prst="rect">
            <a:avLst/>
          </a:prstGeom>
          <a:noFill/>
          <a:ln w="9525">
            <a:noFill/>
            <a:miter lim="800000"/>
            <a:headEnd/>
            <a:tailEnd/>
          </a:ln>
        </p:spPr>
      </p:pic>
      <p:sp>
        <p:nvSpPr>
          <p:cNvPr id="8" name="pole tekstowe 7"/>
          <p:cNvSpPr txBox="1"/>
          <p:nvPr/>
        </p:nvSpPr>
        <p:spPr>
          <a:xfrm>
            <a:off x="4499992" y="1196752"/>
            <a:ext cx="1368195" cy="646331"/>
          </a:xfrm>
          <a:prstGeom prst="rect">
            <a:avLst/>
          </a:prstGeom>
          <a:noFill/>
        </p:spPr>
        <p:txBody>
          <a:bodyPr wrap="none" rtlCol="0">
            <a:spAutoFit/>
          </a:bodyPr>
          <a:lstStyle/>
          <a:p>
            <a:r>
              <a:rPr lang="pl-PL" dirty="0" err="1" smtClean="0">
                <a:solidFill>
                  <a:schemeClr val="bg2">
                    <a:lumMod val="25000"/>
                  </a:schemeClr>
                </a:solidFill>
                <a:latin typeface="Arial Black" pitchFamily="34" charset="0"/>
              </a:rPr>
              <a:t>Morasko</a:t>
            </a:r>
            <a:endParaRPr lang="pl-PL" dirty="0" smtClean="0">
              <a:solidFill>
                <a:schemeClr val="bg2">
                  <a:lumMod val="25000"/>
                </a:schemeClr>
              </a:solidFill>
              <a:latin typeface="Arial Black" pitchFamily="34" charset="0"/>
            </a:endParaRPr>
          </a:p>
          <a:p>
            <a:r>
              <a:rPr lang="pl-PL" dirty="0" smtClean="0">
                <a:solidFill>
                  <a:schemeClr val="bg2">
                    <a:lumMod val="25000"/>
                  </a:schemeClr>
                </a:solidFill>
                <a:latin typeface="Arial Black" pitchFamily="34" charset="0"/>
              </a:rPr>
              <a:t>Iron   IAB</a:t>
            </a:r>
            <a:endParaRPr lang="pl-PL" dirty="0">
              <a:solidFill>
                <a:schemeClr val="bg2">
                  <a:lumMod val="25000"/>
                </a:schemeClr>
              </a:solidFill>
              <a:latin typeface="Arial Black" pitchFamily="34" charset="0"/>
            </a:endParaRPr>
          </a:p>
        </p:txBody>
      </p:sp>
      <p:pic>
        <p:nvPicPr>
          <p:cNvPr id="1029" name="Picture 5"/>
          <p:cNvPicPr>
            <a:picLocks noChangeAspect="1" noChangeArrowheads="1"/>
          </p:cNvPicPr>
          <p:nvPr/>
        </p:nvPicPr>
        <p:blipFill>
          <a:blip r:embed="rId5" cstate="print"/>
          <a:srcRect/>
          <a:stretch>
            <a:fillRect/>
          </a:stretch>
        </p:blipFill>
        <p:spPr bwMode="auto">
          <a:xfrm>
            <a:off x="1763688" y="4898245"/>
            <a:ext cx="2179871" cy="1959755"/>
          </a:xfrm>
          <a:prstGeom prst="rect">
            <a:avLst/>
          </a:prstGeom>
          <a:noFill/>
          <a:ln w="9525">
            <a:noFill/>
            <a:miter lim="800000"/>
            <a:headEnd/>
            <a:tailEnd/>
          </a:ln>
          <a:effectLst/>
        </p:spPr>
      </p:pic>
      <p:sp>
        <p:nvSpPr>
          <p:cNvPr id="10" name="pole tekstowe 9"/>
          <p:cNvSpPr txBox="1"/>
          <p:nvPr/>
        </p:nvSpPr>
        <p:spPr>
          <a:xfrm>
            <a:off x="179512" y="5373216"/>
            <a:ext cx="1584176" cy="923330"/>
          </a:xfrm>
          <a:prstGeom prst="rect">
            <a:avLst/>
          </a:prstGeom>
          <a:noFill/>
        </p:spPr>
        <p:txBody>
          <a:bodyPr wrap="square" rtlCol="0">
            <a:spAutoFit/>
          </a:bodyPr>
          <a:lstStyle/>
          <a:p>
            <a:r>
              <a:rPr lang="pl-PL" dirty="0" smtClean="0">
                <a:solidFill>
                  <a:schemeClr val="bg2">
                    <a:lumMod val="25000"/>
                  </a:schemeClr>
                </a:solidFill>
                <a:latin typeface="Arial Black" pitchFamily="34" charset="0"/>
              </a:rPr>
              <a:t>Zakłodzie   </a:t>
            </a:r>
            <a:r>
              <a:rPr lang="pl-PL" dirty="0" err="1" smtClean="0">
                <a:solidFill>
                  <a:schemeClr val="bg2">
                    <a:lumMod val="25000"/>
                  </a:schemeClr>
                </a:solidFill>
                <a:latin typeface="Arial Black" pitchFamily="34" charset="0"/>
              </a:rPr>
              <a:t>Primitive</a:t>
            </a:r>
            <a:endParaRPr lang="pl-PL" dirty="0" smtClean="0">
              <a:solidFill>
                <a:schemeClr val="bg2">
                  <a:lumMod val="25000"/>
                </a:schemeClr>
              </a:solidFill>
              <a:latin typeface="Arial Black" pitchFamily="34" charset="0"/>
            </a:endParaRPr>
          </a:p>
          <a:p>
            <a:r>
              <a:rPr lang="pl-PL" dirty="0" err="1" smtClean="0">
                <a:solidFill>
                  <a:schemeClr val="bg2">
                    <a:lumMod val="25000"/>
                  </a:schemeClr>
                </a:solidFill>
                <a:latin typeface="Arial Black" pitchFamily="34" charset="0"/>
              </a:rPr>
              <a:t>Achondrite</a:t>
            </a:r>
            <a:endParaRPr lang="pl-PL" dirty="0">
              <a:solidFill>
                <a:schemeClr val="bg2">
                  <a:lumMod val="25000"/>
                </a:schemeClr>
              </a:solidFill>
              <a:latin typeface="Arial Black"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checkerboard(across)">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linds(horizont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dissolve">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wipe(down)">
                                      <p:cBhvr>
                                        <p:cTn id="30" dur="500"/>
                                        <p:tgtEl>
                                          <p:spTgt spid="1029"/>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0" fill="hold"/>
                                        <p:tgtEl>
                                          <p:spTgt spid="8"/>
                                        </p:tgtEl>
                                        <p:attrNameLst>
                                          <p:attrName>ppt_w</p:attrName>
                                        </p:attrNameLst>
                                      </p:cBhvr>
                                      <p:tavLst>
                                        <p:tav tm="0" fmla="#ppt_w*sin(2.5*pi*$)">
                                          <p:val>
                                            <p:fltVal val="0"/>
                                          </p:val>
                                        </p:tav>
                                        <p:tav tm="100000">
                                          <p:val>
                                            <p:fltVal val="1"/>
                                          </p:val>
                                        </p:tav>
                                      </p:tavLst>
                                    </p:anim>
                                    <p:anim calcmode="lin" valueType="num">
                                      <p:cBhvr>
                                        <p:cTn id="36" dur="5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9"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0" fill="hold"/>
                                        <p:tgtEl>
                                          <p:spTgt spid="5"/>
                                        </p:tgtEl>
                                        <p:attrNameLst>
                                          <p:attrName>ppt_w</p:attrName>
                                        </p:attrNameLst>
                                      </p:cBhvr>
                                      <p:tavLst>
                                        <p:tav tm="0" fmla="#ppt_w*sin(2.5*pi*$)">
                                          <p:val>
                                            <p:fltVal val="0"/>
                                          </p:val>
                                        </p:tav>
                                        <p:tav tm="100000">
                                          <p:val>
                                            <p:fltVal val="1"/>
                                          </p:val>
                                        </p:tav>
                                      </p:tavLst>
                                    </p:anim>
                                    <p:anim calcmode="lin" valueType="num">
                                      <p:cBhvr>
                                        <p:cTn id="42"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9"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0" fill="hold"/>
                                        <p:tgtEl>
                                          <p:spTgt spid="6"/>
                                        </p:tgtEl>
                                        <p:attrNameLst>
                                          <p:attrName>ppt_w</p:attrName>
                                        </p:attrNameLst>
                                      </p:cBhvr>
                                      <p:tavLst>
                                        <p:tav tm="0" fmla="#ppt_w*sin(2.5*pi*$)">
                                          <p:val>
                                            <p:fltVal val="0"/>
                                          </p:val>
                                        </p:tav>
                                        <p:tav tm="100000">
                                          <p:val>
                                            <p:fltVal val="1"/>
                                          </p:val>
                                        </p:tav>
                                      </p:tavLst>
                                    </p:anim>
                                    <p:anim calcmode="lin" valueType="num">
                                      <p:cBhvr>
                                        <p:cTn id="4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9" presetClass="entr" presetSubtype="1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0" fill="hold"/>
                                        <p:tgtEl>
                                          <p:spTgt spid="10"/>
                                        </p:tgtEl>
                                        <p:attrNameLst>
                                          <p:attrName>ppt_w</p:attrName>
                                        </p:attrNameLst>
                                      </p:cBhvr>
                                      <p:tavLst>
                                        <p:tav tm="0" fmla="#ppt_w*sin(2.5*pi*$)">
                                          <p:val>
                                            <p:fltVal val="0"/>
                                          </p:val>
                                        </p:tav>
                                        <p:tav tm="100000">
                                          <p:val>
                                            <p:fltVal val="1"/>
                                          </p:val>
                                        </p:tav>
                                      </p:tavLst>
                                    </p:anim>
                                    <p:anim calcmode="lin" valueType="num">
                                      <p:cBhvr>
                                        <p:cTn id="54"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Meteorito Polónia"/>
          <p:cNvPicPr>
            <a:picLocks noChangeAspect="1" noChangeArrowheads="1"/>
          </p:cNvPicPr>
          <p:nvPr/>
        </p:nvPicPr>
        <p:blipFill>
          <a:blip r:embed="rId2" cstate="print"/>
          <a:srcRect/>
          <a:stretch>
            <a:fillRect/>
          </a:stretch>
        </p:blipFill>
        <p:spPr bwMode="auto">
          <a:xfrm>
            <a:off x="6156176" y="4363168"/>
            <a:ext cx="2987824" cy="2494833"/>
          </a:xfrm>
          <a:prstGeom prst="rect">
            <a:avLst/>
          </a:prstGeom>
          <a:noFill/>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4" y="0"/>
            <a:ext cx="6168148" cy="688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4879271" y="6309320"/>
            <a:ext cx="1264513" cy="461665"/>
          </a:xfrm>
          <a:prstGeom prst="rect">
            <a:avLst/>
          </a:prstGeom>
        </p:spPr>
        <p:txBody>
          <a:bodyPr wrap="none">
            <a:spAutoFit/>
          </a:bodyPr>
          <a:lstStyle/>
          <a:p>
            <a:r>
              <a:rPr lang="pl-PL" sz="1200" i="1" dirty="0" err="1" smtClean="0"/>
              <a:t>prepared</a:t>
            </a:r>
            <a:r>
              <a:rPr lang="pl-PL" sz="1200" i="1" dirty="0" smtClean="0"/>
              <a:t> by</a:t>
            </a:r>
          </a:p>
          <a:p>
            <a:r>
              <a:rPr lang="pl-PL" sz="1200" b="1" dirty="0" err="1" smtClean="0"/>
              <a:t>Randy</a:t>
            </a:r>
            <a:r>
              <a:rPr lang="pl-PL" sz="1200" b="1" dirty="0" smtClean="0"/>
              <a:t> </a:t>
            </a:r>
            <a:r>
              <a:rPr lang="pl-PL" sz="1200" b="1" dirty="0"/>
              <a:t>L. </a:t>
            </a:r>
            <a:r>
              <a:rPr lang="pl-PL" sz="1200" b="1" dirty="0" err="1"/>
              <a:t>Korotev</a:t>
            </a:r>
            <a:endParaRPr lang="pl-PL" sz="1200" b="1" dirty="0"/>
          </a:p>
        </p:txBody>
      </p:sp>
      <p:pic>
        <p:nvPicPr>
          <p:cNvPr id="25602" name="Picture 2" descr="http://deeprootsmag.org/wp-content/uploads/2013/03/7-peekskill-meteorite7.jpg"/>
          <p:cNvPicPr>
            <a:picLocks noChangeAspect="1" noChangeArrowheads="1"/>
          </p:cNvPicPr>
          <p:nvPr/>
        </p:nvPicPr>
        <p:blipFill>
          <a:blip r:embed="rId4" cstate="print"/>
          <a:srcRect/>
          <a:stretch>
            <a:fillRect/>
          </a:stretch>
        </p:blipFill>
        <p:spPr bwMode="auto">
          <a:xfrm>
            <a:off x="6156176" y="0"/>
            <a:ext cx="2987824" cy="3580193"/>
          </a:xfrm>
          <a:prstGeom prst="rect">
            <a:avLst/>
          </a:prstGeom>
          <a:noFill/>
        </p:spPr>
      </p:pic>
      <p:sp>
        <p:nvSpPr>
          <p:cNvPr id="6" name="pole tekstowe 5"/>
          <p:cNvSpPr txBox="1"/>
          <p:nvPr/>
        </p:nvSpPr>
        <p:spPr>
          <a:xfrm>
            <a:off x="6156176" y="3212976"/>
            <a:ext cx="1547411" cy="307777"/>
          </a:xfrm>
          <a:prstGeom prst="rect">
            <a:avLst/>
          </a:prstGeom>
          <a:noFill/>
        </p:spPr>
        <p:txBody>
          <a:bodyPr wrap="none" rtlCol="0">
            <a:spAutoFit/>
          </a:bodyPr>
          <a:lstStyle/>
          <a:p>
            <a:r>
              <a:rPr lang="pl-PL" sz="1400" dirty="0" err="1" smtClean="0">
                <a:latin typeface="Arial Black" pitchFamily="34" charset="0"/>
              </a:rPr>
              <a:t>Peekskill</a:t>
            </a:r>
            <a:r>
              <a:rPr lang="pl-PL" sz="1400" dirty="0" smtClean="0">
                <a:latin typeface="Arial Black" pitchFamily="34" charset="0"/>
              </a:rPr>
              <a:t> (H6)</a:t>
            </a:r>
            <a:endParaRPr lang="pl-PL" sz="1400" dirty="0">
              <a:latin typeface="Arial Black" pitchFamily="34" charset="0"/>
            </a:endParaRPr>
          </a:p>
        </p:txBody>
      </p:sp>
      <p:sp>
        <p:nvSpPr>
          <p:cNvPr id="7" name="pole tekstowe 6"/>
          <p:cNvSpPr txBox="1"/>
          <p:nvPr/>
        </p:nvSpPr>
        <p:spPr>
          <a:xfrm>
            <a:off x="6588224" y="6381328"/>
            <a:ext cx="1544012" cy="307777"/>
          </a:xfrm>
          <a:prstGeom prst="rect">
            <a:avLst/>
          </a:prstGeom>
          <a:noFill/>
        </p:spPr>
        <p:txBody>
          <a:bodyPr wrap="none" rtlCol="0">
            <a:spAutoFit/>
          </a:bodyPr>
          <a:lstStyle/>
          <a:p>
            <a:r>
              <a:rPr lang="pl-PL" sz="1400" dirty="0" smtClean="0">
                <a:latin typeface="Arial Black" pitchFamily="34" charset="0"/>
              </a:rPr>
              <a:t>Sołtmany (L6)</a:t>
            </a:r>
            <a:endParaRPr lang="pl-PL" sz="1400" dirty="0">
              <a:latin typeface="Arial Black" pitchFamily="34" charset="0"/>
            </a:endParaRPr>
          </a:p>
        </p:txBody>
      </p:sp>
      <p:sp>
        <p:nvSpPr>
          <p:cNvPr id="8" name="pole tekstowe 7"/>
          <p:cNvSpPr txBox="1"/>
          <p:nvPr/>
        </p:nvSpPr>
        <p:spPr>
          <a:xfrm>
            <a:off x="6660232" y="3717032"/>
            <a:ext cx="1978427" cy="523220"/>
          </a:xfrm>
          <a:prstGeom prst="rect">
            <a:avLst/>
          </a:prstGeom>
          <a:noFill/>
        </p:spPr>
        <p:txBody>
          <a:bodyPr wrap="none" rtlCol="0">
            <a:spAutoFit/>
          </a:bodyPr>
          <a:lstStyle/>
          <a:p>
            <a:r>
              <a:rPr lang="pl-PL" sz="2800" dirty="0" smtClean="0">
                <a:latin typeface="Arial Black" pitchFamily="34" charset="0"/>
              </a:rPr>
              <a:t>HAMMER</a:t>
            </a:r>
            <a:endParaRPr lang="pl-PL" sz="2800" dirty="0">
              <a:latin typeface="Arial Black" pitchFamily="34" charset="0"/>
            </a:endParaRPr>
          </a:p>
        </p:txBody>
      </p:sp>
      <p:pic>
        <p:nvPicPr>
          <p:cNvPr id="25608" name="Picture 8" descr="https://encrypted-tbn3.gstatic.com/images?q=tbn:ANd9GcQzsc47g9EPoUhBRVdbFKWS-tyVL5ZL48iGPfiIg6skEW1Wf3ut"/>
          <p:cNvPicPr>
            <a:picLocks noChangeAspect="1" noChangeArrowheads="1"/>
          </p:cNvPicPr>
          <p:nvPr/>
        </p:nvPicPr>
        <p:blipFill>
          <a:blip r:embed="rId5" cstate="print"/>
          <a:srcRect/>
          <a:stretch>
            <a:fillRect/>
          </a:stretch>
        </p:blipFill>
        <p:spPr bwMode="auto">
          <a:xfrm>
            <a:off x="8132236" y="6100154"/>
            <a:ext cx="1011764" cy="757846"/>
          </a:xfrm>
          <a:prstGeom prst="rect">
            <a:avLst/>
          </a:prstGeom>
          <a:noFill/>
        </p:spPr>
      </p:pic>
    </p:spTree>
    <p:extLst>
      <p:ext uri="{BB962C8B-B14F-4D97-AF65-F5344CB8AC3E}">
        <p14:creationId xmlns:p14="http://schemas.microsoft.com/office/powerpoint/2010/main" val="338955224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par>
                                <p:cTn id="22" presetID="31" presetClass="entr" presetSubtype="0" fill="hold" nodeType="withEffect">
                                  <p:stCondLst>
                                    <p:cond delay="0"/>
                                  </p:stCondLst>
                                  <p:iterate type="lt">
                                    <p:tmPct val="5000"/>
                                  </p:iterate>
                                  <p:childTnLst>
                                    <p:set>
                                      <p:cBhvr>
                                        <p:cTn id="23" dur="1" fill="hold">
                                          <p:stCondLst>
                                            <p:cond delay="0"/>
                                          </p:stCondLst>
                                        </p:cTn>
                                        <p:tgtEl>
                                          <p:spTgt spid="25602"/>
                                        </p:tgtEl>
                                        <p:attrNameLst>
                                          <p:attrName>style.visibility</p:attrName>
                                        </p:attrNameLst>
                                      </p:cBhvr>
                                      <p:to>
                                        <p:strVal val="visible"/>
                                      </p:to>
                                    </p:set>
                                    <p:anim calcmode="lin" valueType="num">
                                      <p:cBhvr>
                                        <p:cTn id="24" dur="1000" fill="hold"/>
                                        <p:tgtEl>
                                          <p:spTgt spid="25602"/>
                                        </p:tgtEl>
                                        <p:attrNameLst>
                                          <p:attrName>ppt_w</p:attrName>
                                        </p:attrNameLst>
                                      </p:cBhvr>
                                      <p:tavLst>
                                        <p:tav tm="0">
                                          <p:val>
                                            <p:fltVal val="0"/>
                                          </p:val>
                                        </p:tav>
                                        <p:tav tm="100000">
                                          <p:val>
                                            <p:strVal val="#ppt_w"/>
                                          </p:val>
                                        </p:tav>
                                      </p:tavLst>
                                    </p:anim>
                                    <p:anim calcmode="lin" valueType="num">
                                      <p:cBhvr>
                                        <p:cTn id="25" dur="1000" fill="hold"/>
                                        <p:tgtEl>
                                          <p:spTgt spid="25602"/>
                                        </p:tgtEl>
                                        <p:attrNameLst>
                                          <p:attrName>ppt_h</p:attrName>
                                        </p:attrNameLst>
                                      </p:cBhvr>
                                      <p:tavLst>
                                        <p:tav tm="0">
                                          <p:val>
                                            <p:fltVal val="0"/>
                                          </p:val>
                                        </p:tav>
                                        <p:tav tm="100000">
                                          <p:val>
                                            <p:strVal val="#ppt_h"/>
                                          </p:val>
                                        </p:tav>
                                      </p:tavLst>
                                    </p:anim>
                                    <p:anim calcmode="lin" valueType="num">
                                      <p:cBhvr>
                                        <p:cTn id="26" dur="1000" fill="hold"/>
                                        <p:tgtEl>
                                          <p:spTgt spid="25602"/>
                                        </p:tgtEl>
                                        <p:attrNameLst>
                                          <p:attrName>style.rotation</p:attrName>
                                        </p:attrNameLst>
                                      </p:cBhvr>
                                      <p:tavLst>
                                        <p:tav tm="0">
                                          <p:val>
                                            <p:fltVal val="90"/>
                                          </p:val>
                                        </p:tav>
                                        <p:tav tm="100000">
                                          <p:val>
                                            <p:fltVal val="0"/>
                                          </p:val>
                                        </p:tav>
                                      </p:tavLst>
                                    </p:anim>
                                    <p:animEffect transition="in" filter="fade">
                                      <p:cBhvr>
                                        <p:cTn id="27" dur="1000"/>
                                        <p:tgtEl>
                                          <p:spTgt spid="25602"/>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25606"/>
                                        </p:tgtEl>
                                        <p:attrNameLst>
                                          <p:attrName>style.visibility</p:attrName>
                                        </p:attrNameLst>
                                      </p:cBhvr>
                                      <p:to>
                                        <p:strVal val="visible"/>
                                      </p:to>
                                    </p:set>
                                    <p:anim calcmode="lin" valueType="num">
                                      <p:cBhvr>
                                        <p:cTn id="38" dur="500" fill="hold"/>
                                        <p:tgtEl>
                                          <p:spTgt spid="25606"/>
                                        </p:tgtEl>
                                        <p:attrNameLst>
                                          <p:attrName>ppt_w</p:attrName>
                                        </p:attrNameLst>
                                      </p:cBhvr>
                                      <p:tavLst>
                                        <p:tav tm="0">
                                          <p:val>
                                            <p:fltVal val="0"/>
                                          </p:val>
                                        </p:tav>
                                        <p:tav tm="100000">
                                          <p:val>
                                            <p:strVal val="#ppt_w"/>
                                          </p:val>
                                        </p:tav>
                                      </p:tavLst>
                                    </p:anim>
                                    <p:anim calcmode="lin" valueType="num">
                                      <p:cBhvr>
                                        <p:cTn id="39" dur="500" fill="hold"/>
                                        <p:tgtEl>
                                          <p:spTgt spid="25606"/>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25608"/>
                                        </p:tgtEl>
                                        <p:attrNameLst>
                                          <p:attrName>style.visibility</p:attrName>
                                        </p:attrNameLst>
                                      </p:cBhvr>
                                      <p:to>
                                        <p:strVal val="visible"/>
                                      </p:to>
                                    </p:set>
                                    <p:anim calcmode="lin" valueType="num">
                                      <p:cBhvr>
                                        <p:cTn id="42" dur="500" fill="hold"/>
                                        <p:tgtEl>
                                          <p:spTgt spid="25608"/>
                                        </p:tgtEl>
                                        <p:attrNameLst>
                                          <p:attrName>ppt_w</p:attrName>
                                        </p:attrNameLst>
                                      </p:cBhvr>
                                      <p:tavLst>
                                        <p:tav tm="0">
                                          <p:val>
                                            <p:fltVal val="0"/>
                                          </p:val>
                                        </p:tav>
                                        <p:tav tm="100000">
                                          <p:val>
                                            <p:strVal val="#ppt_w"/>
                                          </p:val>
                                        </p:tav>
                                      </p:tavLst>
                                    </p:anim>
                                    <p:anim calcmode="lin" valueType="num">
                                      <p:cBhvr>
                                        <p:cTn id="43" dur="500" fill="hold"/>
                                        <p:tgtEl>
                                          <p:spTgt spid="25608"/>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082" y="19962"/>
            <a:ext cx="8377382" cy="683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7310378" y="6307045"/>
            <a:ext cx="1438086" cy="523220"/>
          </a:xfrm>
          <a:prstGeom prst="rect">
            <a:avLst/>
          </a:prstGeom>
        </p:spPr>
        <p:txBody>
          <a:bodyPr wrap="none">
            <a:spAutoFit/>
          </a:bodyPr>
          <a:lstStyle/>
          <a:p>
            <a:r>
              <a:rPr lang="pl-PL" sz="1400" i="1" dirty="0" err="1" smtClean="0"/>
              <a:t>prepared</a:t>
            </a:r>
            <a:r>
              <a:rPr lang="pl-PL" sz="1400" i="1" dirty="0" smtClean="0"/>
              <a:t> by</a:t>
            </a:r>
          </a:p>
          <a:p>
            <a:r>
              <a:rPr lang="pl-PL" sz="1400" b="1" dirty="0" err="1" smtClean="0"/>
              <a:t>Randy</a:t>
            </a:r>
            <a:r>
              <a:rPr lang="pl-PL" sz="1400" b="1" dirty="0" smtClean="0"/>
              <a:t> </a:t>
            </a:r>
            <a:r>
              <a:rPr lang="pl-PL" sz="1400" b="1" dirty="0"/>
              <a:t>L. </a:t>
            </a:r>
            <a:r>
              <a:rPr lang="pl-PL" sz="1400" b="1" dirty="0" err="1"/>
              <a:t>Korotev</a:t>
            </a:r>
            <a:endParaRPr lang="pl-PL" sz="1400" b="1" dirty="0"/>
          </a:p>
        </p:txBody>
      </p:sp>
    </p:spTree>
    <p:extLst>
      <p:ext uri="{BB962C8B-B14F-4D97-AF65-F5344CB8AC3E}">
        <p14:creationId xmlns:p14="http://schemas.microsoft.com/office/powerpoint/2010/main" val="199838510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6300192" cy="4725144"/>
          </a:xfrm>
          <a:prstGeom prst="rect">
            <a:avLst/>
          </a:prstGeom>
          <a:noFill/>
          <a:ln w="9525">
            <a:noFill/>
            <a:miter lim="800000"/>
            <a:headEnd/>
            <a:tailEnd/>
          </a:ln>
          <a:effectLst/>
        </p:spPr>
      </p:pic>
      <p:pic>
        <p:nvPicPr>
          <p:cNvPr id="3" name="Picture 17" descr="The image “file:///D:/Referaty/KRAJOWE/VKonferencjaMeteorytowaWROCLAW/BaszkowkaMAKROfoto.jpg” cannot be displayed, because it contains errors."/>
          <p:cNvPicPr>
            <a:picLocks noChangeAspect="1" noChangeArrowheads="1"/>
          </p:cNvPicPr>
          <p:nvPr/>
        </p:nvPicPr>
        <p:blipFill>
          <a:blip r:embed="rId3" cstate="print"/>
          <a:srcRect/>
          <a:stretch>
            <a:fillRect/>
          </a:stretch>
        </p:blipFill>
        <p:spPr bwMode="auto">
          <a:xfrm>
            <a:off x="3807499" y="2996953"/>
            <a:ext cx="5336501" cy="3861048"/>
          </a:xfrm>
          <a:prstGeom prst="rect">
            <a:avLst/>
          </a:prstGeom>
          <a:noFill/>
        </p:spPr>
      </p:pic>
      <p:sp>
        <p:nvSpPr>
          <p:cNvPr id="4" name="pole tekstowe 3"/>
          <p:cNvSpPr txBox="1"/>
          <p:nvPr/>
        </p:nvSpPr>
        <p:spPr>
          <a:xfrm>
            <a:off x="179512" y="5085184"/>
            <a:ext cx="3600400" cy="1569660"/>
          </a:xfrm>
          <a:prstGeom prst="rect">
            <a:avLst/>
          </a:prstGeom>
          <a:noFill/>
        </p:spPr>
        <p:txBody>
          <a:bodyPr wrap="square" rtlCol="0">
            <a:spAutoFit/>
          </a:bodyPr>
          <a:lstStyle/>
          <a:p>
            <a:r>
              <a:rPr lang="pl-PL" sz="3200" dirty="0" smtClean="0">
                <a:latin typeface="Arial Black" pitchFamily="34" charset="0"/>
              </a:rPr>
              <a:t>STONY</a:t>
            </a:r>
          </a:p>
          <a:p>
            <a:r>
              <a:rPr lang="pl-PL" sz="3200" dirty="0" smtClean="0">
                <a:latin typeface="Arial Black" pitchFamily="34" charset="0"/>
              </a:rPr>
              <a:t>METEORITES</a:t>
            </a:r>
          </a:p>
          <a:p>
            <a:r>
              <a:rPr lang="pl-PL" sz="3200" dirty="0" smtClean="0">
                <a:solidFill>
                  <a:srgbClr val="C00000"/>
                </a:solidFill>
                <a:latin typeface="Arial Black" pitchFamily="34" charset="0"/>
              </a:rPr>
              <a:t>CHONDRITES</a:t>
            </a:r>
            <a:endParaRPr lang="pl-PL" sz="3200" dirty="0">
              <a:solidFill>
                <a:srgbClr val="C00000"/>
              </a:solidFill>
              <a:latin typeface="Arial Black" pitchFamily="34" charset="0"/>
            </a:endParaRPr>
          </a:p>
        </p:txBody>
      </p:sp>
      <p:sp>
        <p:nvSpPr>
          <p:cNvPr id="5" name="pole tekstowe 4"/>
          <p:cNvSpPr txBox="1"/>
          <p:nvPr/>
        </p:nvSpPr>
        <p:spPr>
          <a:xfrm>
            <a:off x="6300192" y="404664"/>
            <a:ext cx="2843808" cy="2339102"/>
          </a:xfrm>
          <a:prstGeom prst="rect">
            <a:avLst/>
          </a:prstGeom>
          <a:noFill/>
        </p:spPr>
        <p:txBody>
          <a:bodyPr wrap="square" rtlCol="0">
            <a:spAutoFit/>
          </a:bodyPr>
          <a:lstStyle/>
          <a:p>
            <a:r>
              <a:rPr lang="pl-PL" sz="2800" dirty="0" smtClean="0">
                <a:latin typeface="Arial Black" pitchFamily="34" charset="0"/>
              </a:rPr>
              <a:t>SOŁTMANY</a:t>
            </a:r>
          </a:p>
          <a:p>
            <a:endParaRPr lang="pl-PL" sz="800" dirty="0" smtClean="0">
              <a:latin typeface="Arial Black" pitchFamily="34" charset="0"/>
            </a:endParaRPr>
          </a:p>
          <a:p>
            <a:pPr algn="ctr"/>
            <a:r>
              <a:rPr lang="pl-PL" sz="2800" dirty="0" smtClean="0">
                <a:solidFill>
                  <a:srgbClr val="C00000"/>
                </a:solidFill>
                <a:latin typeface="Arial Black" pitchFamily="34" charset="0"/>
              </a:rPr>
              <a:t>L6</a:t>
            </a:r>
          </a:p>
          <a:p>
            <a:pPr algn="ctr"/>
            <a:endParaRPr lang="pl-PL" dirty="0" smtClean="0">
              <a:solidFill>
                <a:srgbClr val="C00000"/>
              </a:solidFill>
              <a:latin typeface="Arial Black" pitchFamily="34" charset="0"/>
            </a:endParaRPr>
          </a:p>
          <a:p>
            <a:pPr algn="ctr"/>
            <a:r>
              <a:rPr lang="pl-PL" sz="2800" dirty="0" smtClean="0">
                <a:solidFill>
                  <a:srgbClr val="C00000"/>
                </a:solidFill>
                <a:latin typeface="Arial Black" pitchFamily="34" charset="0"/>
              </a:rPr>
              <a:t>L5</a:t>
            </a:r>
            <a:endParaRPr lang="pl-PL" sz="2800" dirty="0" smtClean="0">
              <a:latin typeface="Arial Black" pitchFamily="34" charset="0"/>
            </a:endParaRPr>
          </a:p>
          <a:p>
            <a:pPr algn="ctr"/>
            <a:endParaRPr lang="pl-PL" sz="800" dirty="0" smtClean="0">
              <a:latin typeface="Arial Black" pitchFamily="34" charset="0"/>
            </a:endParaRPr>
          </a:p>
          <a:p>
            <a:pPr algn="ctr"/>
            <a:r>
              <a:rPr lang="pl-PL" sz="2800" dirty="0" smtClean="0">
                <a:latin typeface="Arial Black" pitchFamily="34" charset="0"/>
              </a:rPr>
              <a:t>BASZKÓWKA</a:t>
            </a:r>
            <a:endParaRPr lang="pl-PL" sz="2800"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9512" y="4653136"/>
            <a:ext cx="3600400" cy="1569660"/>
          </a:xfrm>
          <a:prstGeom prst="rect">
            <a:avLst/>
          </a:prstGeom>
          <a:noFill/>
        </p:spPr>
        <p:txBody>
          <a:bodyPr wrap="square" rtlCol="0">
            <a:spAutoFit/>
          </a:bodyPr>
          <a:lstStyle/>
          <a:p>
            <a:r>
              <a:rPr lang="pl-PL" sz="3200" dirty="0" smtClean="0">
                <a:latin typeface="Arial Black" pitchFamily="34" charset="0"/>
              </a:rPr>
              <a:t>STONY</a:t>
            </a:r>
          </a:p>
          <a:p>
            <a:r>
              <a:rPr lang="pl-PL" sz="3200" dirty="0" smtClean="0">
                <a:latin typeface="Arial Black" pitchFamily="34" charset="0"/>
              </a:rPr>
              <a:t>METEORITES</a:t>
            </a:r>
          </a:p>
          <a:p>
            <a:r>
              <a:rPr lang="pl-PL" sz="3200" dirty="0" smtClean="0">
                <a:solidFill>
                  <a:srgbClr val="C00000"/>
                </a:solidFill>
                <a:latin typeface="Arial Black" pitchFamily="34" charset="0"/>
              </a:rPr>
              <a:t>ACHONDRITES</a:t>
            </a:r>
            <a:endParaRPr lang="pl-PL" sz="3200" dirty="0">
              <a:solidFill>
                <a:srgbClr val="C00000"/>
              </a:solidFill>
              <a:latin typeface="Arial Black"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179512" y="188640"/>
            <a:ext cx="4748944" cy="3816424"/>
          </a:xfrm>
          <a:prstGeom prst="rect">
            <a:avLst/>
          </a:prstGeom>
          <a:noFill/>
          <a:ln w="9525">
            <a:noFill/>
            <a:miter lim="800000"/>
            <a:headEnd/>
            <a:tailEnd/>
          </a:ln>
        </p:spPr>
      </p:pic>
      <p:sp>
        <p:nvSpPr>
          <p:cNvPr id="5" name="pole tekstowe 4"/>
          <p:cNvSpPr txBox="1"/>
          <p:nvPr/>
        </p:nvSpPr>
        <p:spPr>
          <a:xfrm>
            <a:off x="1763688" y="188640"/>
            <a:ext cx="1707779" cy="400110"/>
          </a:xfrm>
          <a:prstGeom prst="rect">
            <a:avLst/>
          </a:prstGeom>
          <a:noFill/>
        </p:spPr>
        <p:txBody>
          <a:bodyPr wrap="square" rtlCol="0">
            <a:spAutoFit/>
          </a:bodyPr>
          <a:lstStyle/>
          <a:p>
            <a:r>
              <a:rPr lang="pl-PL" sz="2000" dirty="0" err="1" smtClean="0">
                <a:ln w="6350">
                  <a:solidFill>
                    <a:schemeClr val="tx1"/>
                  </a:solidFill>
                </a:ln>
                <a:solidFill>
                  <a:srgbClr val="EB0303"/>
                </a:solidFill>
                <a:latin typeface="Arial Black" pitchFamily="34" charset="0"/>
              </a:rPr>
              <a:t>Howardite</a:t>
            </a:r>
            <a:endParaRPr lang="pl-PL" sz="2000" dirty="0">
              <a:ln w="6350">
                <a:solidFill>
                  <a:schemeClr val="tx1"/>
                </a:solidFill>
              </a:ln>
              <a:solidFill>
                <a:srgbClr val="EB0303"/>
              </a:solidFill>
              <a:latin typeface="Arial Black"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4226346" y="3445149"/>
            <a:ext cx="4917654" cy="3412852"/>
          </a:xfrm>
          <a:prstGeom prst="rect">
            <a:avLst/>
          </a:prstGeom>
          <a:noFill/>
          <a:ln w="9525">
            <a:noFill/>
            <a:miter lim="800000"/>
            <a:headEnd/>
            <a:tailEnd/>
          </a:ln>
        </p:spPr>
      </p:pic>
      <p:sp>
        <p:nvSpPr>
          <p:cNvPr id="6" name="pole tekstowe 5"/>
          <p:cNvSpPr txBox="1"/>
          <p:nvPr/>
        </p:nvSpPr>
        <p:spPr>
          <a:xfrm>
            <a:off x="6588222" y="3573016"/>
            <a:ext cx="2381293" cy="369332"/>
          </a:xfrm>
          <a:prstGeom prst="rect">
            <a:avLst/>
          </a:prstGeom>
          <a:noFill/>
        </p:spPr>
        <p:txBody>
          <a:bodyPr wrap="none" rtlCol="0">
            <a:spAutoFit/>
          </a:bodyPr>
          <a:lstStyle/>
          <a:p>
            <a:r>
              <a:rPr lang="pl-PL" dirty="0" err="1" smtClean="0">
                <a:solidFill>
                  <a:srgbClr val="C00000"/>
                </a:solidFill>
                <a:latin typeface="Arial Black" pitchFamily="34" charset="0"/>
              </a:rPr>
              <a:t>Ureilite</a:t>
            </a:r>
            <a:r>
              <a:rPr lang="pl-PL" dirty="0" smtClean="0">
                <a:solidFill>
                  <a:srgbClr val="C00000"/>
                </a:solidFill>
                <a:latin typeface="Arial Black" pitchFamily="34" charset="0"/>
              </a:rPr>
              <a:t> </a:t>
            </a:r>
            <a:r>
              <a:rPr lang="pl-PL" dirty="0" err="1" smtClean="0">
                <a:solidFill>
                  <a:srgbClr val="C00000"/>
                </a:solidFill>
                <a:latin typeface="Arial Black" pitchFamily="34" charset="0"/>
              </a:rPr>
              <a:t>Shisr</a:t>
            </a:r>
            <a:r>
              <a:rPr lang="pl-PL" dirty="0" smtClean="0">
                <a:solidFill>
                  <a:srgbClr val="C00000"/>
                </a:solidFill>
                <a:latin typeface="Arial Black" pitchFamily="34" charset="0"/>
              </a:rPr>
              <a:t> 007</a:t>
            </a:r>
            <a:endParaRPr lang="pl-PL" dirty="0">
              <a:solidFill>
                <a:srgbClr val="C00000"/>
              </a:solidFill>
              <a:latin typeface="Arial Black" pitchFamily="34" charset="0"/>
            </a:endParaRPr>
          </a:p>
        </p:txBody>
      </p:sp>
      <p:pic>
        <p:nvPicPr>
          <p:cNvPr id="2052" name="Picture 4"/>
          <p:cNvPicPr>
            <a:picLocks noChangeAspect="1" noChangeArrowheads="1"/>
          </p:cNvPicPr>
          <p:nvPr/>
        </p:nvPicPr>
        <p:blipFill>
          <a:blip r:embed="rId4" cstate="print"/>
          <a:srcRect/>
          <a:stretch>
            <a:fillRect/>
          </a:stretch>
        </p:blipFill>
        <p:spPr bwMode="auto">
          <a:xfrm>
            <a:off x="4928457" y="188640"/>
            <a:ext cx="4215544" cy="3256508"/>
          </a:xfrm>
          <a:prstGeom prst="rect">
            <a:avLst/>
          </a:prstGeom>
          <a:noFill/>
          <a:ln w="9525">
            <a:noFill/>
            <a:miter lim="800000"/>
            <a:headEnd/>
            <a:tailEnd/>
          </a:ln>
        </p:spPr>
      </p:pic>
      <p:sp>
        <p:nvSpPr>
          <p:cNvPr id="8" name="pole tekstowe 7"/>
          <p:cNvSpPr txBox="1"/>
          <p:nvPr/>
        </p:nvSpPr>
        <p:spPr>
          <a:xfrm>
            <a:off x="5004048" y="548680"/>
            <a:ext cx="1613903" cy="646331"/>
          </a:xfrm>
          <a:prstGeom prst="rect">
            <a:avLst/>
          </a:prstGeom>
          <a:noFill/>
        </p:spPr>
        <p:txBody>
          <a:bodyPr wrap="none" rtlCol="0">
            <a:spAutoFit/>
          </a:bodyPr>
          <a:lstStyle/>
          <a:p>
            <a:r>
              <a:rPr lang="pl-PL" dirty="0" smtClean="0">
                <a:solidFill>
                  <a:srgbClr val="C00000"/>
                </a:solidFill>
                <a:latin typeface="Arial Black" pitchFamily="34" charset="0"/>
              </a:rPr>
              <a:t>NWA 2975</a:t>
            </a:r>
          </a:p>
          <a:p>
            <a:r>
              <a:rPr lang="pl-PL" dirty="0" err="1" smtClean="0">
                <a:solidFill>
                  <a:srgbClr val="C00000"/>
                </a:solidFill>
                <a:latin typeface="Arial Black" pitchFamily="34" charset="0"/>
              </a:rPr>
              <a:t>Shergottite</a:t>
            </a:r>
            <a:endParaRPr lang="pl-PL" dirty="0">
              <a:solidFill>
                <a:srgbClr val="C000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blinds(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900" decel="100000" fill="hold"/>
                                        <p:tgtEl>
                                          <p:spTgt spid="8"/>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900" decel="100000" fill="hold"/>
                                        <p:tgtEl>
                                          <p:spTgt spid="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900" decel="100000" fill="hold"/>
                                        <p:tgtEl>
                                          <p:spTgt spid="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iterate type="lt">
                                    <p:tmPct val="5000"/>
                                  </p:iterate>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ppt_w</p:attrName>
                                        </p:attrNameLst>
                                      </p:cBhvr>
                                      <p:tavLst>
                                        <p:tav tm="0">
                                          <p:val>
                                            <p:fltVal val="0"/>
                                          </p:val>
                                        </p:tav>
                                        <p:tav tm="100000">
                                          <p:val>
                                            <p:strVal val="#ppt_w"/>
                                          </p:val>
                                        </p:tav>
                                      </p:tavLst>
                                    </p:anim>
                                    <p:anim calcmode="lin" valueType="num">
                                      <p:cBhvr>
                                        <p:cTn id="47" dur="1000" fill="hold"/>
                                        <p:tgtEl>
                                          <p:spTgt spid="4"/>
                                        </p:tgtEl>
                                        <p:attrNameLst>
                                          <p:attrName>ppt_h</p:attrName>
                                        </p:attrNameLst>
                                      </p:cBhvr>
                                      <p:tavLst>
                                        <p:tav tm="0">
                                          <p:val>
                                            <p:fltVal val="0"/>
                                          </p:val>
                                        </p:tav>
                                        <p:tav tm="100000">
                                          <p:val>
                                            <p:strVal val="#ppt_h"/>
                                          </p:val>
                                        </p:tav>
                                      </p:tavLst>
                                    </p:anim>
                                    <p:anim calcmode="lin" valueType="num">
                                      <p:cBhvr>
                                        <p:cTn id="48" dur="1000" fill="hold"/>
                                        <p:tgtEl>
                                          <p:spTgt spid="4"/>
                                        </p:tgtEl>
                                        <p:attrNameLst>
                                          <p:attrName>style.rotation</p:attrName>
                                        </p:attrNameLst>
                                      </p:cBhvr>
                                      <p:tavLst>
                                        <p:tav tm="0">
                                          <p:val>
                                            <p:fltVal val="90"/>
                                          </p:val>
                                        </p:tav>
                                        <p:tav tm="100000">
                                          <p:val>
                                            <p:fltVal val="0"/>
                                          </p:val>
                                        </p:tav>
                                      </p:tavLst>
                                    </p:anim>
                                    <p:animEffect transition="in" filter="fade">
                                      <p:cBhvr>
                                        <p:cTn id="4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data:image/jpeg;base64,/9j/4AAQSkZJRgABAQAAAQABAAD/2wCEAAkGBhQSEBUUEhQVFRUVFxUVFhgYFxcYGBYYFhUaFRgYFxYXHCYfHRklGhgUHzAgIycpLCwsGB4xNTAqNSYsLSkBCQoKDgwOGg8PGikcHBwpKSksKSkpKSkpKSkpKSwpLCkpKSwpKSkpKSkpKSkpLCkpKSkpKSkpLCkpKSkpKSkpKf/AABEIANMA7wMBIgACEQEDEQH/xAAcAAABBQEBAQAAAAAAAAAAAAAAAQIDBAUGBwj/xAA8EAACAQMDAgQFAQYFAwUBAAABAhEAAyEEEjEFQRMiUWEGMnGBkaEHI0JSscEUYnLR8BWi8RczgpKyFv/EABoBAQADAQEBAAAAAAAAAAAAAAABAgMEBQb/xAAhEQEBAAIDAQEBAAMBAAAAAAAAAQIRAxIhMQRBEzJSM//aAAwDAQACEQMRAD8A8kopYoit2OyUUsURQ2SiligChslFKRSxRJIoilpYojZsUopQKWKGybaeqTRFdF8I/Cr6y7AhbakeI5/hHMD1aOBS+H1ndN+GdRqJ8Gy9zaJO0TFZtyyVJDCCMEHkRgyK+mejWF06IlkAIg2gDn7x3PrXnP7XPgsrcOssp+7ePFAzsf1j0PNZzP3TTr48pop0UhFaKbNiiKdFJRGyRRFLRQ2bRTopIobJRTopIosSilIoigSiliiKBaKKKnSgoop9NBlFONAFNBtLFOopIGgU6iip0FAp8UwCt74Y+GX1NwTItz5jHIHIX3pdQTfDPwfd1ZBHktzlzMH2UdzXtPw50FNKvhqsKuAcHzEAkk4zzVPp/T1tW0VRAGAP5R6CtgXoG45JP34rnyz21mOlg2SAWB/ETmptMishtXfOrqQcGCDMj600rhSuCQSf6cH71LYtBikY5J59cVm02+cfjH4cbRau5ZPCmVPqjZU/gx9qwiK91/av8JHV2v8AEWlPi2Q24TlrQPMDkjJj0Jrw50jmtuPL+Vnnjv2I6SKcRSVtpkTbRtpaKjQaRSU+ip0GUU+kNLDZtFLNJUaNiiilApo2NtAWnUVYJFLRRQFFFFAUUClip0EpQKKWmkbW+kdPN++lsfxMAT6DufxXsXRtMmnQIuAIAxM9j35rgPgXp58Q3DG4CFHcBzG4j07fevQE1RVpAjb/AMMVzcl902xjWt3FBiT69h/WrzMAyr695z9TWPpdUC38UtgmQB+ImK0fHBG+eBA5kk4kY4E1ks07F4uWMgSIH9MfYfrWhYGQcY/MAT3rI0V/akkicAf3/t+avpcB8sD354OWHPtQTWtTD+o/39a85/aT+ze3dR9VpFh1Ja7bHBH86rH5HFehXSNuBnP39KkLMvyj0HGDgE8+pMVO0x8qMmabXtnx9+yZbm69ogA8kvaPDE5JTOD7V43q9G9q4yXFKsD8pEEfWtuPP+VTPDfsVqIpxorfTHZsUUtEU0EoooFQkkURSmigbto206igWKKWir6VIRQBS0RTQKKIpQKaRslEU6KKaNk21odB6f4t4AiVGW+k8feqIU9q77oPR/CABwxKgn1wDyPtWed6xfGbdP0jQbn480SYGQOEE+k/0qyyEMRtkjH9ScfWq9rW3U+VyCTBIaPtzx/vTjeJUMSSxJzyTHafxzXLfW6xpW8xwMYx+sfTFT6vUFYCz9OwJEbT+n4pmkDWsoOCASfOO4JyME+b8Vo6rQL4lpfN8wLEHM7Sx+wz9KjQuWrpCDkERPBAJE+n+mr1rXDl3iBwM9uTxWTbuSyneW3BrjqrYG6Yj6LkjtFS27oK7jn5TGBJIHlmOORHtRO2zcuBm2gkgQTkQf8AgqL/ABA3GQcE/eTWVYuTGI5JAzHvP1rU2g4Ibdxz6iZEk1BKbdvkxB7/AHA/2rlP2kfBi62wLyALfUn2DQMyftiuq1UTAkDI/XOfxTba+cgn2iMR7GiXzNcskEqRBGCPQio2tEcitzqt5RrNTEGL9zI9NxFVL90EVt/n91pH+Dc3KzCtFPpK6ZHNZo2ilIpIqdIJRFLFFQEiiKWip0F20sUtEVZXYmkpYoigSinUU0EApQtOt2yxAAkkgADkkmIFdt8LdGFl911N1xSOc7QDzH96pln1WxxtS/DPwFc8MX7i+Y5CclVAkn/V6Ctu/wDu7YRgQQd30BiAMYPJNdFecOoW5kBSfmYDjtBE/SuW1l3cjNgbn3AwR6rGT2xiuTK7u3RJo7pVstcDLEzIHfHH2rY8UKdyhiqAlgwxuiYxyNxqr06ylrc27dARpg7QA2c+pO3GOKvX+l3rupa8VZ7Ny0tsgBtyw3iApKx/5NQlPpGISJ8oA3KQCCRAmfqTj3qL/qV0tem3cYGEWAoIyJnvO1eK1F1VpTcu7fIoVR5SDIUEBl9d0U/Q6cmwl3cqu24sYB3Mx7yORFRaMWzq2VyfCdd6he2VMboPYkQPpV97w2qh8jKy7twbnJJMDJJLcY4q8+mW9tVxhmjO1TtBiR4YE4H6VFd6agTcpjZCrks3MAFmPFVT4n6YoG5z8ogY79z+laiaZm2kmD8xI9z9PSspUCHwmxJAxkEHnjMRIrQsoAWdcmJiXwMcAH2oLOwqILTndO2RHvmkQANPaCRjEAH/AJ9qjXbvMz5gYEuV+09+KS4SthmOD4bnaZz5Dx6Ge1Fny5qL58Vz/MzH6ySaW5dxUO4mpbbqef8AxQlvw5OBSxVvRum7a4EH5TS63Rhfl4+tdWHNjb1Y5cNk7KVFOpIroc5KTbTooio0G7aNtLRUh1FKFpdtSrDaUClitXo9kiXgEe/+3rVM8us2vjO1Z1nRu3yqTHeMfmtjQfCF27yyIJjJnIE8KDW8l4gSVG1gWYCQGHyj8k1oLdCnaWAMEyJG1nOZG2cmPzXPeW1rOOMu38ODTqShl1glvTPY8fit3p1zbbh2lnmSIPlB+U4nk1ZtdPOwAwyzLfQnt7ROPaszUhlffp3ClGAPEEE+5we/HasrbfWkmml1zXlLTBQWVgFVpDQoGAe8nJBxWamuE2UdWYhYiJEscNDDOS3pwM4q1bsvj96XtIjFRAhgWVQjEfzExiYANYo1ALHtIKiDu2quCVJ5xuol1JsnwWXwLqnbBYwwYsYEiYgAnjv71u6PWFbW421DIoVidzFioiUXf7cEdjWTce3a09tTtA2C8xHyljIRP7/aouu3CqnjaLYAKkEeYxMjjCt+RVaNca61qAoxlghG3YSqjcZEndkRGCJEUHVQLQBMLuYAfKAJA/QjHNZOja2kFiF8FVQkAkm5c8zz9AVUR/LJq6OvJdLEAqIAGAAQHMwD7Dmlg0dBq1CFgo/dyQ38JgNI9BGePWov8UEFlPmnz3BwWXaIWJ7k4n0qjallWyASGOSOdpMnjHoPvVvrdsG6xhm8NBbEKCJHP6/0qBY02iDuX2umBtttt3D+AGQeMyJzir3S12glXmCVHA+UR/asnTWVgDau5F38QJJIEdyeOferljCMArD32cTiiY2jqgY75giZFG/dALQDHEzzkFeJjvVVA+7DfKnoSJPt9jRZuPEk5MDdn19O1FnzTq7Gy9cX+V3H4Y1VLeY+1dV+0jpJsdSvYAW4TdWOIfn/ALprlDzg80BeYyCO2al/xhYgfc0zZinaVOT3rTjkuUlUztkSxSRT6Su9xmxRToo20DaKdto20Cililin2rDN8oJjJjtVrdeok2bas7jFdJ03RTb2g5JMA5BiIBI+sYqt0rSquWBwMz3wcDHGRWnavJmAVJO1V3fxdgDHtM+2a4uTPtfHThjqJr0ttQDbO3cTnYAQefrUvSbjXXLh4GSScmOEkHnEmoCjAOxba4BWGZS0xt4A7yc0mn1fgvuBIUM0x/FACgZxGDz6msl9N9OpFdxF0NI81oDPlwNvpPp703UdIV9PIMB23bdpbBJVQwHymB8xqouoL22a2hLtgA5ZDIlgwyVHMdq1OlX5QFl5AYmTuKqSArHPJBb/AOYolkLob67kDKVTaGUqSsNMTkQQJIOOeZqv0jTSQDFtJFoYKhQSWP8A2ya3tB18zeN1LS29y29xIaCQVjKeZcE+01p9Y6ZcWxvOwqu3au84DeSdxUEgB/l+nYQKjM69t1KLbQy164g3ICUtombZn/TPvn2ro71pLdq4wdQDsVywwQvAYQYGBn3NcrofFS4LZFsqxDHLtsgAwDH8vp3q7qluuF2snnKdnA81wgCC0E8kiOBJoGau4VsEBV3MxvPyJ2nZCE99xOPSKi6Lct238O8nigttgkgAiMg+kk881F1CxbYeJuunJ2AWx5goI3fMf5ASefNWjpui2yFZ75ChQTuRlXOTLERHNLRrXOlrYIcbdi4g7mifNtOcTVXU6jlRb/eESu2VDHnAJgHb3JzFUOoawWm8l1nDiSCWMc5ysFePcVrdPvhyh3gQm8puM7ScbSRJUqrGO0/SoFvT9PdbLBgrhhHmaCfoexmmabTB7pt7pG5Q38yBEDR7yxrRv6209vabiqIDh5EcHB+hgeuK529qHs3CSACT5WTaZESp3DtHc/eg6OxaOIVYyBtfnMSDH1wfWotRcK7iTCgyIyY4g8QZptvqDbyAVEKNyn5bhIknAw3HFUL/AFWSvmgbvNJkkbZ74IyPzSrSOX/af0lr1rxB5m02G/zIxg/Uhv615JcAnFfQmj2XGu5WSCCkAgqeY3Ayp9K8Y+NPhc6K9EHw33NbJ9AxBU+4/wBqhN+MS0xPPFLxxRaug4qybIAxTtqr9JU/TtJ4iklojFRajTlTBqC3rSpkTnmKcusLtGcesVvxcmXZhyYYdLZ9LFIRTyKbXoOIlFLRQSKRI3YrX08KIBgf8zWTUunu7cSQP1H0rHl47fdtOPKfG54pFthPuO/aJ/SrGk05cJggQzcTLE42+vaqGkUHgttHzc/2rVsPbuGMpxt2uZmOOI9K4nQHDsttDa2vIkiZ8p2qSD64q1a0XhmIO5EaTHzFjgweSBOKiayUcnuqpGN0leZPPzEA/TtTtbeJtQguM7HflTIXjykj5eQKLDS37m1CFA3kqFWfmcbQYweCGq//ANXCMiOxWeXjJggDcDwSFB+1Zbay4FtQrsVDAApiCACYAHAAHP4qa4i3LqztcsduSARt7mV+p5oHafqe0pbZiLQMvG07sk7sj0gfc1r9U61ue2lvcyKVdwSoM7ZB7xAP6Vkam0UdV1CMAT5M22jGRhJA/wB6fq+pI8q+4uFIV5EI27jA8yRt5zmqje6b1FHTY1yWEndKHaWPynbyo7H+1S622Bu2Ru2k2wDhnugKvzcME8Q+nmWKwNDbueIFvNca2ULhkcMrDGdymIADY9RVxdTbu+LeAuMAu7axaHG7YinbwsSYGRkzTQq6jU7jtO4bNoZTEqF5gRXV39Q76UeEttbsqzFzbBK5YQMyTKjA71iOLT2/EQPCeYq5Z9k8wxfz24PbIrnLF594KEEybhKuwUyQA26JBBxioHX67TXm8MObZgqPI24AsQATgRnt71q9HZH1DlMKigAx/AoCgj3iTHtXN6TqlxbDNd2sDKyGLXS5AiTEQFk/ao9P1Qmzd2qqh9qkyAQvECP4jnvwDQdV1XzqpYqguOFMrlfLun0kAQfWaqaG+QdrlSgYsAYg9hE8GRhhWfY6ihZHZl2kAsIuSCWbM7Y2gCPf3qHSdfb+ISN0bSHMiS2APtjA+lB0WstldryroxDEntzg/wCbn6xRpLqEEFfEGwDIEiZcz7EBRInPpWLf1zXdwKsoaMAOuAI9fMM8Vr2dGnhKl1ZuhTDGSwLHOJmAIH2NEyqWl0VtADcVojEZWCNwEgSGHEmsr480TajpoDKpbT/vEZTuO0sAw+sGT9PatzVdNCsrCAAyiAoO6eYJyOOIo1Nm0CDawzcqdwE5xERBFE7fPymp1JjFdP8AGPwubNxrlsTbOYEk2z3U449D6VzlkZomJGs/0HvTRbIzipH9YxUPhmqY3TSyHbzGIpUug/Wm3mqo3tXThzZT7dufk48b8aEURSWnkA0+K9Gas24rPdH0RTooirs9rtu9+7PvAMDmO0fSKvae4VAZAZUTPaazdJcAwfaJOK0LetCiDx6d/wCleXnOuVjtwu5F7pd1wpM7gcGcgbjPp/MfWtTSahdxbeQzYUc8DgT2ycVzD/EttRtJOCCBjmO8d6saf4itmAkPwcnb5v5huHP0qjVva2+VDPtaIgGPLnn6GKrWL5theCxUkCFkswnhgQQEIn6mszX/ABogHhNOCN22CCJ78ZiaVPioXVBtoJDsQzDIBEACP8oAqKmTbV1HVla3surF1VKLcJJUAmcDmYn1j9BSbQtabaVRlALSGw27iMYORz6e1Vn18/8AuLPeAY57wRVuxfYS1slhyRJPPHPp61HaLZYWD/rLMGtAQuwIACTBBy0R8xlhI7E1sdO6ltsBAqKH3biXaTCbF4XB2g4/zmsLTILtzdGwtyBI5MSCTjBNaHULe4bFyFkEhSsgH+Ieo9amKNvS+DeY2ns2wlxtzbXcrCiO6qVMZABindBdVuXC9tBbO62oEKcsNgUg4MZ+xqtpXNtjaQF1tIk9zuYAn/VkH81H0sL4ZVyJEvnndhAADg8sY9DVRY+IegEWw1ozZJMSIKlpXzDtya1er9KtpZt208NfFaAZIQbV81wgHnkTz5uaractqNtskm2G8RjMwqQLaknJE7j61d1Fu6dSXt2sWwVK+Uq26GkL2nBwZxQZPV9GVGxSi+HtBjxN0AQHKz/qMj1FZOjtC5O64B6OQ52k8THmXtnIra8fa37zBACOT80nLQD2IL49D2JpNfodP4gvaXUJaIBYoQ22ePIRwJ/hNBBotA1nVKt0BgfMzeaCgG4/bHPepdb8UXLtwXFCoVICnJPJlT+c0vQ0Z7LkNJP7tQGkKSdzASMAk/aTxFWEvFvPua01sR5to3EgRuAGCSfmjIiROaB9jqQDoSfmcOw3bl8vcH5hmcGT71P/ANUUPvksskbh8ysBGQe3PNVtAjrf23QJ27swPQAg9/qDV+zqIuPDKAsQJEfLJ+vIomK73VviSTuiAxjgnIcE5rntV8Eaa7cO5Ws5bzWmBDGRthGMD7GumWbxJkq4UYE7Dz8rfYYqbp+iuNb2MxU57gHnEhuaLOB6l+z0203JfnOA6bcH1Kk+h7VQ/wD426SPMh9wSO8fxRXpeu6bgeJdQKIyHAbjuqqZ/tNZ/UtEu9URpkRLOAD5sE+mSarqJlscNe/Zlqed1jaT83iKTHuBxXN9Z6C+mMNtYdmQypH9QfY16/Y6EVwbtg++8x94FUPivoguaa4JRiEY7hOYEgLjNTEX147Yula0VyKzCMZrS0w8iz6V3/myvxy88km4sUU/ZRsrtcMLZvFe0+o4n79qp9S6ndgoqMAe+Dj0xVvZSxWOfBjnd/1thzXFzDWHHKlfqppRppgg100VT1PSw2VO0+nY1hn+az/X1tj+iX74wfCzWn02/swDiZpydIYnzGB7d6lvaBUEqT9z71z5cWcx3pvjyTtqNE68Glt9QKnHBx9u9YyXKf4pNc/V03LcdlodYt5wVHmBHlHaBgROVPFdPb14ZgGt7IUpI5AOSDPb2M15Be1LIyuhIYHBFdV8P/E73rqqxbdglN2HgyYB4x2q88YO1tt4Fu5dPzuGuRIJk4tj8sf/AK1kjWBVgc4M8zA5rU0T2mts10OfEZo2SGULgGRgSZMVFq+gqEQg7w/8Q+Y5jawJkUtEPR/iD/Di4WVmLCFAP8YzMxjmJzxxWzpOsqtqPGBJy5dvOC3aVwQBiRVTqfSls7GFs7bpUBABhiAcNOSZ4pH1ym9Ksio0q1uTP+aDAZSD3GfrUC5pup6clvGvDIIG6Wn6EZUyMGqWt12nAU27odeDMgiMww9PeomFrcobcyzJuGW8v8rEqvmHEiJ9Aa3LIsEKPDtkx5HUKDgR5sebE5NAdP1NkWjsKymGA+ZS4/XEmsq7qd7Asdu64btwgHygNx+f/wAir3WEhFIQMo52wCf5SPUxOKhW6qtcvQQyIqKuMwBM+5jP1NBM3WdNcV1Y7kJ3ICpBtiPntkgwT3HB9KdoLtm2QrIrWzOy4q7Q2JhlBkN+hPFU9V1BChTwmhgCzKI5JMYHqAIFVV6nbRdieIWnMCOWBzPcYoNhtYBf2hFZSFGC6wYk4mTzVtragrc8wAljtkmAOMiTnt7VktdRi9wFme2CTLE57Adz+araK6FCXV3j5iclxKwJIxCyT9KLRr6jryXCqICQJYn5ePoPX+opv+JAvFYJCAZzMntg1R6Zq1d9xRQeSQWzEmefWPeug6bcteEzMtsXGJYyJg+5LTAolnv1ZVKr5pMQCDmfee9aOi1zeYQPIYYFVwfczJH09axNcgQyDaZvmwGxmIUlj9YqrptaZlfJOCPMdy4Ocn2oPOvjHo3gapyINu4xuLHA3GSp9GHpUGyvV+q9Jt6xGF2CIGQu2CIEg+vv3ivMNZYCXHQNu2kifX6+/rXZ+TKbscv6J5skURUkURXouFHto21JFEUEcUoWnxRFEbN21S1lyGH0q/FUdbb8/wBq5f1f6On8v/op3dvIFNttReEU1TXmPSvitrXgff8AvUqsVYMphgQwPoaratpMVf0zgiCIP6/aikm69E+H+oHVaQu5VdpVCoO3cwQtwIHdT94rXWzZQ2yqtg+ZclhgSYPYST71w/wrrthe0Y2syPmI8pg88dq7qzrrYRnZowd0gyvA2mPbuJ9pqYqg691ViwOnui6kz4e3zI44KkqJ4MEZEZxVHX6N7ihrBGotLyQsFWiSrxG48w3BqbqSs9xfCVFZFLyDKsJhSpM5x6+2KsdM1FzwwwJRi5DKNqyfWB/CQR+KDmdNqXCNHEgbR6kzEfQHitWxrPBtqViCTKlhIXiQeDMnj0q1qrm7lQjl5OBnaAsggY71mdUV5AVfKoUkgDB+b09+1QN0arxU2gh7bMpYbo2BcyIzIgY7zTb3g3EIYwSUHB829wciPrkZrnuna+4sqig7udwOYB7yIrVVnOzcnDbgAJHlHJz70DNV0MLcCo2bcnaQZYGTK/zduKle2WdWdmLPBB2QSBgDnPA5qaxeusSX2nGIDBlk9mnytSPq7h1C7NpKq21ip7QPODw30oHtbZLbr5h4hQbgJ/1cHnFKdem7yuQQNslPmMyd0nBmM/mok1l97gV1PlBbyqOYMBTMGaiGiusSULZLE5g4aIgd8cUE3T9GXc7CA4PGFnEyDP17GtOzathyDauhsyS+JPIkLxWC6XrceIjjupghh7zWto+qvcaHJO1CeIZgWG0njMTUm1y509SQAhAkCSxO0jk8Zqv0y/cS6WTyqQ0zw2MKR6xFT6vq9u3admfaADyR9DHcnNc5/wCpulsgqoZmBIwsg5wZwaaTtvde6wLNtjBUkwB9sL+v4rzIiZnJJkn1JyTWl1bq7alg5mIwDznJJqhtr0+DimM3/a4Obl7XX8TRRFLFFdErAkURS05RUoN20Fak20RRCPbUOr0u8YMMOD/arZWjZVcsZlNVbHK43ccrqw6GHUj35H5qFgfWuva2DyKy9V0EEzbMH0OR/uK4c/y/8uzD9EvmTH01qDMFj+gq9/h2jeTkVFva22112n8g/Q1dN3chUdx+orizlnlduOrNw/oyjxYbAcRP3njvXX2rylhbLIBtjK+U5wrCP6R7VwOnvFbql8BWBPfg9hXW9OCu9xnIZe3p+O2KKW+tF3u2PKmd0DYRuIAHNo4lcntPE0+xcZV3bpBkkFSGHtBNVtJdJkT5T8ueCD2HIPGanRxdJzkYn1/1e3vxRCTSX3dN0xM4Ank554wBVbV6a4rKyuftgr6nnipNLfWAoWGMYzwO/wBInimai8iFyZ8oEyWiDmP/ADQRXNc20ksSXLQZzAMAx2700Xbm+QSdsKxx3z/auY6z8UpIWyDjGYj7Rk1zt7qdxplmzzmAf+TUyD0TVfFFsMTuUEAATOTOTyar2fjYISVe1McwfxXnW6kmp0O61X7RXEBVtY/lk/cyOaq2v2h3FVQiDcvcmZyTMfeuPoBpodrpviy/qmYOwAjsIIzAg/mpo75n1Jkx9axPhdMufZR+TNb22vS/NhOm9OHnyvbWzIpNlSbaIrp6xz7qPbSMtSUsVNQn2Cjw6dSTWaxpWgW6fRQJtpNlSBaXbU7RUcUbakikim0GRRFSRS7KnYqanRrcWGE/2+lZL9CdfkcEdgZFdDso2Vllx4ZfY0x5csflcrctuMOsHt6Gccj610eh6goUcD1kcD1PrUl7ShxDcf8AOKyuqadrSBllgMHufWfpXFyfn6+4/HZh+iZeX637nWF2yoHofLGe1Uh1sWl87qJ4Gwyf17iuN1XVnOFbyjis+4STJzXPpu6rqPxqpjw7Xy/KWJ8v2H9K5/XdYuXiS7GD2GBxHFUop4tE9qkMoFaOl6QzDOPr/atOz8NDbLNzxio3FpjXObaCK6Jfh0GTuIHr60lz4YPZh+KjvE9K50Clrcf4bIElhVG90tlk8inaVFxsbXwvZi0x9W/oK2Yqr0i1ssIDyQWP3Jq5NexxTrhHlct3lTdtEU7dSE1rtmSKa1ONJFQmJAaDRRWdSVaDRRUiUU5RSUUgdRRRRAooooClFFFAlBooqKlwfV7QW84AgTVICiivLy+16ePyNTo2lVidwmOK2ksqOAB9qKKxyrbGHr834q3qzlR2xRRWMbQy6f3gHb0p95qKKhpPivc+U1Q1Py0UVbH6rn8bJHH0H9KYxpaK+inyPn79paWiipUFNY0UUT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2054" name="Picture 6" descr="http://meteorites.asu.edu/sites/meteorites.asu.edu/files/henbury-big.jpg"/>
          <p:cNvPicPr>
            <a:picLocks noChangeAspect="1" noChangeArrowheads="1"/>
          </p:cNvPicPr>
          <p:nvPr/>
        </p:nvPicPr>
        <p:blipFill>
          <a:blip r:embed="rId2" cstate="print"/>
          <a:srcRect/>
          <a:stretch>
            <a:fillRect/>
          </a:stretch>
        </p:blipFill>
        <p:spPr bwMode="auto">
          <a:xfrm>
            <a:off x="3491880" y="3088036"/>
            <a:ext cx="5652120" cy="3769964"/>
          </a:xfrm>
          <a:prstGeom prst="rect">
            <a:avLst/>
          </a:prstGeom>
          <a:noFill/>
        </p:spPr>
      </p:pic>
      <p:pic>
        <p:nvPicPr>
          <p:cNvPr id="2052" name="Picture 4" descr="http://www.arizonaskiesmeteorites.com/AZ_Skies_Links/Etched_Meteorites/Etched_2.jpg"/>
          <p:cNvPicPr>
            <a:picLocks noChangeAspect="1" noChangeArrowheads="1"/>
          </p:cNvPicPr>
          <p:nvPr/>
        </p:nvPicPr>
        <p:blipFill>
          <a:blip r:embed="rId3" cstate="print"/>
          <a:srcRect/>
          <a:stretch>
            <a:fillRect/>
          </a:stretch>
        </p:blipFill>
        <p:spPr bwMode="auto">
          <a:xfrm>
            <a:off x="-1" y="-1"/>
            <a:ext cx="4644009" cy="4109949"/>
          </a:xfrm>
          <a:prstGeom prst="rect">
            <a:avLst/>
          </a:prstGeom>
          <a:noFill/>
        </p:spPr>
      </p:pic>
      <p:sp>
        <p:nvSpPr>
          <p:cNvPr id="6" name="pole tekstowe 5"/>
          <p:cNvSpPr txBox="1"/>
          <p:nvPr/>
        </p:nvSpPr>
        <p:spPr>
          <a:xfrm>
            <a:off x="5364088" y="1124744"/>
            <a:ext cx="3600400" cy="1077218"/>
          </a:xfrm>
          <a:prstGeom prst="rect">
            <a:avLst/>
          </a:prstGeom>
          <a:noFill/>
        </p:spPr>
        <p:txBody>
          <a:bodyPr wrap="square" rtlCol="0">
            <a:spAutoFit/>
          </a:bodyPr>
          <a:lstStyle/>
          <a:p>
            <a:r>
              <a:rPr lang="pl-PL" sz="3200" dirty="0" smtClean="0">
                <a:latin typeface="Arial Black" pitchFamily="34" charset="0"/>
              </a:rPr>
              <a:t>IRON METEORITES</a:t>
            </a:r>
            <a:endParaRPr lang="pl-PL" sz="3200" dirty="0">
              <a:latin typeface="Arial Black" pitchFamily="34" charset="0"/>
            </a:endParaRPr>
          </a:p>
        </p:txBody>
      </p:sp>
      <p:sp>
        <p:nvSpPr>
          <p:cNvPr id="7" name="Text Box 5"/>
          <p:cNvSpPr txBox="1">
            <a:spLocks noChangeArrowheads="1"/>
          </p:cNvSpPr>
          <p:nvPr/>
        </p:nvSpPr>
        <p:spPr bwMode="auto">
          <a:xfrm>
            <a:off x="179512" y="4437112"/>
            <a:ext cx="3253263" cy="1938992"/>
          </a:xfrm>
          <a:prstGeom prst="rect">
            <a:avLst/>
          </a:prstGeom>
          <a:noFill/>
          <a:ln w="9525">
            <a:noFill/>
            <a:miter lim="800000"/>
            <a:headEnd/>
            <a:tailEnd/>
          </a:ln>
          <a:effectLst/>
        </p:spPr>
        <p:txBody>
          <a:bodyPr wrap="none">
            <a:spAutoFit/>
          </a:bodyPr>
          <a:lstStyle/>
          <a:p>
            <a:r>
              <a:rPr lang="pl-PL" sz="2400" dirty="0" err="1" smtClean="0">
                <a:solidFill>
                  <a:srgbClr val="003300"/>
                </a:solidFill>
              </a:rPr>
              <a:t>Widmanstatten</a:t>
            </a:r>
            <a:r>
              <a:rPr lang="pl-PL" sz="2400" dirty="0" smtClean="0">
                <a:solidFill>
                  <a:srgbClr val="003300"/>
                </a:solidFill>
              </a:rPr>
              <a:t>   </a:t>
            </a:r>
            <a:r>
              <a:rPr lang="pl-PL" sz="2400" dirty="0" err="1" smtClean="0">
                <a:solidFill>
                  <a:srgbClr val="003300"/>
                </a:solidFill>
              </a:rPr>
              <a:t>pattern</a:t>
            </a:r>
            <a:endParaRPr lang="pl-PL" sz="2400" dirty="0" smtClean="0">
              <a:solidFill>
                <a:srgbClr val="003300"/>
              </a:solidFill>
            </a:endParaRPr>
          </a:p>
          <a:p>
            <a:r>
              <a:rPr lang="pl-PL" sz="2400" dirty="0" err="1" smtClean="0">
                <a:solidFill>
                  <a:srgbClr val="003300"/>
                </a:solidFill>
              </a:rPr>
              <a:t>(FeN</a:t>
            </a:r>
            <a:r>
              <a:rPr lang="pl-PL" sz="2400" dirty="0" smtClean="0">
                <a:solidFill>
                  <a:srgbClr val="003300"/>
                </a:solidFill>
              </a:rPr>
              <a:t>i </a:t>
            </a:r>
            <a:r>
              <a:rPr lang="pl-PL" sz="2400" dirty="0" err="1" smtClean="0">
                <a:solidFill>
                  <a:srgbClr val="003300"/>
                </a:solidFill>
              </a:rPr>
              <a:t>alloy</a:t>
            </a:r>
            <a:r>
              <a:rPr lang="pl-PL" sz="2400" dirty="0" smtClean="0">
                <a:solidFill>
                  <a:srgbClr val="003300"/>
                </a:solidFill>
              </a:rPr>
              <a:t> </a:t>
            </a:r>
            <a:r>
              <a:rPr lang="pl-PL" sz="2400" dirty="0" err="1" smtClean="0">
                <a:solidFill>
                  <a:srgbClr val="003300"/>
                </a:solidFill>
              </a:rPr>
              <a:t>crystals</a:t>
            </a:r>
            <a:r>
              <a:rPr lang="pl-PL" sz="2400" dirty="0" smtClean="0">
                <a:solidFill>
                  <a:srgbClr val="003300"/>
                </a:solidFill>
              </a:rPr>
              <a:t> </a:t>
            </a:r>
            <a:r>
              <a:rPr lang="pl-PL" sz="2400" dirty="0" err="1" smtClean="0">
                <a:solidFill>
                  <a:srgbClr val="003300"/>
                </a:solidFill>
              </a:rPr>
              <a:t>inter</a:t>
            </a:r>
            <a:r>
              <a:rPr lang="pl-PL" sz="2400" dirty="0" smtClean="0">
                <a:solidFill>
                  <a:srgbClr val="003300"/>
                </a:solidFill>
              </a:rPr>
              <a:t>-</a:t>
            </a:r>
          </a:p>
          <a:p>
            <a:r>
              <a:rPr lang="pl-PL" sz="2400" dirty="0" err="1" smtClean="0">
                <a:solidFill>
                  <a:srgbClr val="003300"/>
                </a:solidFill>
              </a:rPr>
              <a:t>growths</a:t>
            </a:r>
            <a:r>
              <a:rPr lang="pl-PL" sz="2400" dirty="0" smtClean="0">
                <a:solidFill>
                  <a:srgbClr val="003300"/>
                </a:solidFill>
              </a:rPr>
              <a:t> of </a:t>
            </a:r>
            <a:r>
              <a:rPr lang="pl-PL" sz="2400" dirty="0" err="1" smtClean="0">
                <a:solidFill>
                  <a:srgbClr val="003300"/>
                </a:solidFill>
              </a:rPr>
              <a:t>different</a:t>
            </a:r>
            <a:endParaRPr lang="pl-PL" sz="2400" dirty="0" smtClean="0">
              <a:solidFill>
                <a:srgbClr val="003300"/>
              </a:solidFill>
            </a:endParaRPr>
          </a:p>
          <a:p>
            <a:r>
              <a:rPr lang="pl-PL" sz="2400" dirty="0" err="1" smtClean="0">
                <a:solidFill>
                  <a:srgbClr val="003300"/>
                </a:solidFill>
              </a:rPr>
              <a:t>crystalographical</a:t>
            </a:r>
            <a:endParaRPr lang="pl-PL" sz="2400" dirty="0" smtClean="0">
              <a:solidFill>
                <a:srgbClr val="003300"/>
              </a:solidFill>
            </a:endParaRPr>
          </a:p>
          <a:p>
            <a:r>
              <a:rPr lang="pl-PL" sz="2400" dirty="0" err="1" smtClean="0">
                <a:solidFill>
                  <a:srgbClr val="003300"/>
                </a:solidFill>
              </a:rPr>
              <a:t>orientations</a:t>
            </a:r>
            <a:r>
              <a:rPr lang="pl-PL" sz="2400" dirty="0" smtClean="0">
                <a:solidFill>
                  <a:srgbClr val="003300"/>
                </a:solidFill>
              </a:rPr>
              <a:t>)</a:t>
            </a:r>
            <a:endParaRPr lang="pl-PL" sz="2400" dirty="0">
              <a:solidFill>
                <a:srgbClr val="00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linds(horizontal)">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2040</TotalTime>
  <Words>1030</Words>
  <Application>Microsoft Office PowerPoint</Application>
  <PresentationFormat>Pokaz na ekranie (4:3)</PresentationFormat>
  <Paragraphs>236</Paragraphs>
  <Slides>29</Slides>
  <Notes>1</Notes>
  <HiddenSlides>0</HiddenSlides>
  <MMClips>0</MMClips>
  <ScaleCrop>false</ScaleCrop>
  <HeadingPairs>
    <vt:vector size="4" baseType="variant">
      <vt:variant>
        <vt:lpstr>Motyw</vt:lpstr>
      </vt:variant>
      <vt:variant>
        <vt:i4>1</vt:i4>
      </vt:variant>
      <vt:variant>
        <vt:lpstr>Tytuły slajdów</vt:lpstr>
      </vt:variant>
      <vt:variant>
        <vt:i4>29</vt:i4>
      </vt:variant>
    </vt:vector>
  </HeadingPairs>
  <TitlesOfParts>
    <vt:vector size="30" baseType="lpstr">
      <vt:lpstr>Motyw pakietu Office</vt:lpstr>
      <vt:lpstr>An introduction to the classification, composition, and origin of meteorites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 resources  of extraterrestrial bodies  of the Solar System</dc:title>
  <dc:creator>NTT</dc:creator>
  <cp:lastModifiedBy>user</cp:lastModifiedBy>
  <cp:revision>222</cp:revision>
  <cp:lastPrinted>2012-10-17T09:35:02Z</cp:lastPrinted>
  <dcterms:created xsi:type="dcterms:W3CDTF">2012-09-26T07:18:10Z</dcterms:created>
  <dcterms:modified xsi:type="dcterms:W3CDTF">2013-11-27T17:08:36Z</dcterms:modified>
</cp:coreProperties>
</file>